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oboto Black"/>
      <p:bold r:id="rId23"/>
      <p:boldItalic r:id="rId24"/>
    </p:embeddedFont>
    <p:embeddedFont>
      <p:font typeface="Roboto"/>
      <p:regular r:id="rId25"/>
      <p:bold r:id="rId26"/>
      <p:italic r:id="rId27"/>
      <p:boldItalic r:id="rId28"/>
    </p:embeddedFont>
    <p:embeddedFont>
      <p:font typeface="Roboto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Black-boldItalic.fntdata"/><Relationship Id="rId23" Type="http://schemas.openxmlformats.org/officeDocument/2006/relationships/font" Target="fonts/Roboto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Light-italic.fntdata"/><Relationship Id="rId30" Type="http://schemas.openxmlformats.org/officeDocument/2006/relationships/font" Target="fonts/RobotoLight-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RobotoLigh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toddleapp.com/docs/your-guide-to-getting-started-with-the-myp/part-2-how-are-myp-unit-plans-designed/global-context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ba8b42a99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8ba8b42a99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ba8b42a99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ba8b42a99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in their report cards receive a holistic grade based on their attainment by the end of the year - it is not simply an average of all summative assessments</a:t>
            </a:r>
            <a:endParaRPr/>
          </a:p>
          <a:p>
            <a:pPr indent="0" lvl="0" marL="0" rtl="0" algn="l">
              <a:spcBef>
                <a:spcPts val="0"/>
              </a:spcBef>
              <a:spcAft>
                <a:spcPts val="0"/>
              </a:spcAft>
              <a:buNone/>
            </a:pPr>
            <a:r>
              <a:rPr lang="en"/>
              <a:t>You can see details of everything - upcoming formatives &amp; summatives, the units they are currently studying, homework etc. on Managebac, as well as things not specific to the MYP curriculum such as behaviour notes and attendance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ba8b42a99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ba8b42a99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63500" lvl="0" marL="0" rtl="0" algn="l">
              <a:lnSpc>
                <a:spcPct val="150000"/>
              </a:lnSpc>
              <a:spcBef>
                <a:spcPts val="0"/>
              </a:spcBef>
              <a:spcAft>
                <a:spcPts val="0"/>
              </a:spcAft>
              <a:buClr>
                <a:srgbClr val="191966"/>
              </a:buClr>
              <a:buSzPts val="1000"/>
              <a:buChar char="•"/>
            </a:pPr>
            <a:r>
              <a:rPr b="1" lang="en" sz="1000">
                <a:solidFill>
                  <a:srgbClr val="191966"/>
                </a:solidFill>
              </a:rPr>
              <a:t>The MYP is self-motivated given the reasons above, however, it is also important to note that it provides students with the hard and soft skills needed to access the DP programme - for example, the Personal Project at the end of Grade 10 supports students in their Extended Essay and IAs in the DP. Also, the MYP subjects we offer feed into the DP subjects - for example, Individuals in Societies feeds into Economics, History, and Psychology. Of course, both </a:t>
            </a:r>
            <a:r>
              <a:rPr b="1" lang="en" sz="1000">
                <a:solidFill>
                  <a:srgbClr val="191966"/>
                </a:solidFill>
              </a:rPr>
              <a:t>programs</a:t>
            </a:r>
            <a:r>
              <a:rPr b="1" lang="en" sz="1000">
                <a:solidFill>
                  <a:srgbClr val="191966"/>
                </a:solidFill>
              </a:rPr>
              <a:t> have deeper, intentional connections as well. </a:t>
            </a:r>
            <a:r>
              <a:rPr lang="en" sz="1000">
                <a:solidFill>
                  <a:srgbClr val="191966"/>
                </a:solidFill>
              </a:rPr>
              <a:t>The learner and the learner profile are the centre of all of the programmes, the Approaches to Teaching and Learning are embedded throughout, and International-mindedness underpins it all.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ba8b42a9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ba8b42a9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that we are actively preparing our students throughout the MYP to be ready for the rigors of the DP, so in Grade 9, teachers, students, and parents start making decisions about course selection. Starting in Grade 9, ISG streamlines students into English A or English B, Italian A or Italian B, and Extended or Standard Math. Also, starting this year, Grade 9 and 10 students have four hours of Math instruction, and also in Grade 9, students study Biology, Chemistry, and Physics on a trimester rotation so they can experience all subjects before moving into Grade 10. In grade 10, students have the option to choose two of the three science course, one each semester OR they can take one for the entire year, allowing them to pursue that class at the HL level in the DP. Also in grade 10, students can choose two of the arts classes: Visual Arts, Music, or Drama. Finally, in order to support our 10th graders with their academic writing, we’ve also added an extra hour of English writing instruction that takes place during one of the two advisory periods each week.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ba8b42a99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8ba8b42a99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not only is a wonderful way to celebrate the culmination of their learning throughout the MYP, and a way to share this with the community via a final exhibition, it allows students to truly be authors of their own learning, and also sets them up to be a self-actualising learner in the DP - think about the courseworks/IAs they have to do, and how they have to plan their own time and juggle many commitments.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ba8b42a99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ba8b42a99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ba8b42a99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ba8b42a99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ba8b42a99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8ba8b42a99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8ba8b42a99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8ba8b42a99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ba8b42a99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ba8b42a99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Approaches to learning (ATL), helping students learn how to learn by developing skills for research, critical and creative thinking, communication, collaboration, and self-management</a:t>
            </a:r>
            <a:endParaRPr/>
          </a:p>
          <a:p>
            <a:pPr indent="0" lvl="0" marL="0" rtl="0" algn="l">
              <a:spcBef>
                <a:spcPts val="0"/>
              </a:spcBef>
              <a:spcAft>
                <a:spcPts val="0"/>
              </a:spcAft>
              <a:buClr>
                <a:schemeClr val="dk1"/>
              </a:buClr>
              <a:buSzPts val="1100"/>
              <a:buFont typeface="Arial"/>
              <a:buNone/>
            </a:pPr>
            <a:r>
              <a:rPr lang="en"/>
              <a:t>Key and related concepts, helping students explore big ideas that matter</a:t>
            </a:r>
            <a:endParaRPr/>
          </a:p>
          <a:p>
            <a:pPr indent="0" lvl="0" marL="0" rtl="0" algn="l">
              <a:spcBef>
                <a:spcPts val="0"/>
              </a:spcBef>
              <a:spcAft>
                <a:spcPts val="0"/>
              </a:spcAft>
              <a:buClr>
                <a:schemeClr val="dk1"/>
              </a:buClr>
              <a:buSzPts val="1100"/>
              <a:buFont typeface="Arial"/>
              <a:buNone/>
            </a:pPr>
            <a:r>
              <a:rPr lang="en"/>
              <a:t>Global contexts, helping students understand the relevance and importance of their study for understanding their common humanity and shared guardianship of the planet.</a:t>
            </a:r>
            <a:endParaRPr/>
          </a:p>
          <a:p>
            <a:pPr indent="0" lvl="0" marL="0" rtl="0" algn="l">
              <a:spcBef>
                <a:spcPts val="0"/>
              </a:spcBef>
              <a:spcAft>
                <a:spcPts val="0"/>
              </a:spcAft>
              <a:buClr>
                <a:schemeClr val="dk1"/>
              </a:buClr>
              <a:buSzPts val="1100"/>
              <a:buFont typeface="Arial"/>
              <a:buNone/>
            </a:pPr>
            <a:r>
              <a:rPr lang="en"/>
              <a:t>We are now going to take a closer look at each of these three elements within the MYP.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ba8b42a99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8ba8b42a99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8ba8b42a99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8ba8b42a99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concepts: provide interdisciplinary breadth to the</a:t>
            </a:r>
            <a:endParaRPr/>
          </a:p>
          <a:p>
            <a:pPr indent="0" lvl="0" marL="0" rtl="0" algn="l">
              <a:spcBef>
                <a:spcPts val="0"/>
              </a:spcBef>
              <a:spcAft>
                <a:spcPts val="0"/>
              </a:spcAft>
              <a:buClr>
                <a:schemeClr val="dk1"/>
              </a:buClr>
              <a:buSzPts val="1100"/>
              <a:buFont typeface="Arial"/>
              <a:buNone/>
            </a:pPr>
            <a:r>
              <a:rPr lang="en"/>
              <a:t>programme. Key concepts are broad, powerful ideas that have relevance within and across</a:t>
            </a:r>
            <a:endParaRPr/>
          </a:p>
          <a:p>
            <a:pPr indent="0" lvl="0" marL="0" rtl="0" algn="l">
              <a:spcBef>
                <a:spcPts val="0"/>
              </a:spcBef>
              <a:spcAft>
                <a:spcPts val="0"/>
              </a:spcAft>
              <a:buClr>
                <a:schemeClr val="dk1"/>
              </a:buClr>
              <a:buSzPts val="1100"/>
              <a:buFont typeface="Arial"/>
              <a:buNone/>
            </a:pPr>
            <a:r>
              <a:rPr lang="en"/>
              <a:t>subjects and disciplines, providing connections that can transfer across time and culture.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ba8b42a99_0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ba8b42a99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https://learn.toddleapp.com/docs/your-guide-to-getting-started-with-the-myp/part-2-how-are-myp-unit-plans-designed/global-contexts/</a:t>
            </a:r>
            <a:r>
              <a:rPr lang="en"/>
              <a:t> </a:t>
            </a:r>
            <a:endParaRPr/>
          </a:p>
          <a:p>
            <a:pPr indent="0" lvl="0" marL="0" rtl="0" algn="l">
              <a:spcBef>
                <a:spcPts val="0"/>
              </a:spcBef>
              <a:spcAft>
                <a:spcPts val="0"/>
              </a:spcAft>
              <a:buClr>
                <a:schemeClr val="dk1"/>
              </a:buClr>
              <a:buSzPts val="1100"/>
              <a:buFont typeface="Arial"/>
              <a:buNone/>
            </a:pPr>
            <a:r>
              <a:rPr lang="en"/>
              <a:t>learning in global contexts supports the IB’s mission “to develop inquiring, knowledgeable and caring</a:t>
            </a:r>
            <a:endParaRPr/>
          </a:p>
          <a:p>
            <a:pPr indent="0" lvl="0" marL="0" rtl="0" algn="l">
              <a:spcBef>
                <a:spcPts val="0"/>
              </a:spcBef>
              <a:spcAft>
                <a:spcPts val="0"/>
              </a:spcAft>
              <a:buClr>
                <a:schemeClr val="dk1"/>
              </a:buClr>
              <a:buSzPts val="1100"/>
              <a:buFont typeface="Arial"/>
              <a:buNone/>
            </a:pPr>
            <a:r>
              <a:rPr lang="en"/>
              <a:t>young people who help to create a better and more peaceful world through intercultural understanding</a:t>
            </a:r>
            <a:endParaRPr/>
          </a:p>
          <a:p>
            <a:pPr indent="0" lvl="0" marL="0" rtl="0" algn="l">
              <a:spcBef>
                <a:spcPts val="0"/>
              </a:spcBef>
              <a:spcAft>
                <a:spcPts val="0"/>
              </a:spcAft>
              <a:buClr>
                <a:schemeClr val="dk1"/>
              </a:buClr>
              <a:buSzPts val="1100"/>
              <a:buFont typeface="Arial"/>
              <a:buNone/>
            </a:pPr>
            <a:r>
              <a:rPr lang="en"/>
              <a:t>and respect”. Using global contexts in planning and teaching helps learners by providing relevance and</a:t>
            </a:r>
            <a:endParaRPr/>
          </a:p>
          <a:p>
            <a:pPr indent="0" lvl="0" marL="0" rtl="0" algn="l">
              <a:spcBef>
                <a:spcPts val="0"/>
              </a:spcBef>
              <a:spcAft>
                <a:spcPts val="0"/>
              </a:spcAft>
              <a:buClr>
                <a:schemeClr val="dk1"/>
              </a:buClr>
              <a:buSzPts val="1100"/>
              <a:buFont typeface="Arial"/>
              <a:buNone/>
            </a:pPr>
            <a:r>
              <a:rPr lang="en"/>
              <a:t>meaning, which may lead to increased student engagement</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ba8b42a99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ba8b42a99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Inquiry-based learning forms the foundation of teaching and learning in the MYP. Students are more engaged with this form of instruction, and it helps them to become critical thinkers, problem-solvers, and lifelong learners. Students develop the dispositions and skills to pursue meaningful questions about the world around them.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ba8b42a99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ba8b42a99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examples of Inquiry based learning from a 10th grade Individuals and Societies class and a 6th grade Math class. </a:t>
            </a:r>
            <a:r>
              <a:rPr lang="en"/>
              <a:t>Ultimately, students enjoy learning this way. It helps them to understand the motivations behind learning, and it builds life-long learners.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ba8b42a99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ba8b42a99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Assessment should be an integral and continuous part of the learning process…Criterion-based assessment is like giving the students a map to get to A to B, as opposed to simply hoping that they will find their way. Being able to read the map is a skill that will help to ensure success every time. It’s important for students and parents to understand the </a:t>
            </a:r>
            <a:r>
              <a:rPr lang="en"/>
              <a:t>criteria on which students are being assessed</a:t>
            </a:r>
            <a:r>
              <a:rPr lang="en"/>
              <a:t> for each of their classes.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8" name="Google Shape;58;p14"/>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59" name="Google Shape;59;p1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2" name="Google Shape;62;p1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7" name="Google Shape;67;p16"/>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8" name="Google Shape;68;p1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3" name="Google Shape;73;p17"/>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5" name="Google Shape;75;p1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0" name="Google Shape;80;p1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9"/>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19"/>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86" name="Google Shape;86;p1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89" name="Google Shape;89;p2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94" name="Google Shape;94;p21"/>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6" name="Google Shape;96;p2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101" name="Google Shape;101;p2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5" name="Google Shape;105;p2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www.isgenoa.it/middle-school/" TargetMode="External"/><Relationship Id="rId4" Type="http://schemas.openxmlformats.org/officeDocument/2006/relationships/hyperlink" Target="https://www.isgenoa.it/high-school/" TargetMode="External"/><Relationship Id="rId5" Type="http://schemas.openxmlformats.org/officeDocument/2006/relationships/hyperlink" Target="https://www.ibo.org/programmes/middle-years-programm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s://www.ibo.org/programmes/middle-years-programme/what-is-the-my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www.structural-learning.com/post/atl-skills-a-teachers-guide"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www.excitededucator.com/home/myp-key-concepts" TargetMode="External"/><Relationship Id="rId4" Type="http://schemas.openxmlformats.org/officeDocument/2006/relationships/image" Target="../media/image10.png"/><Relationship Id="rId5" Type="http://schemas.openxmlformats.org/officeDocument/2006/relationships/hyperlink" Target="https://sites.google.com/ambrit-rome.com/mypcentral/myp-framework/key-related-concep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hyperlink" Target="https://www.ibo.org/globalassets/new-structure/research/pdfs/inquiry-based-teaching-and-learning-summary-eng.pdf" TargetMode="External"/><Relationship Id="rId5" Type="http://schemas.openxmlformats.org/officeDocument/2006/relationships/hyperlink" Target="https://knowledgequest.aasl.org/the-5-es-of-inquiry-based-learn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5"/>
          <p:cNvSpPr txBox="1"/>
          <p:nvPr>
            <p:ph type="ctrTitle"/>
          </p:nvPr>
        </p:nvSpPr>
        <p:spPr>
          <a:xfrm>
            <a:off x="390525" y="1449900"/>
            <a:ext cx="8222100" cy="1959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is the MYP?</a:t>
            </a:r>
            <a:endParaRPr/>
          </a:p>
        </p:txBody>
      </p:sp>
      <p:pic>
        <p:nvPicPr>
          <p:cNvPr id="113" name="Google Shape;113;p25"/>
          <p:cNvPicPr preferRelativeResize="0"/>
          <p:nvPr/>
        </p:nvPicPr>
        <p:blipFill>
          <a:blip r:embed="rId3">
            <a:alphaModFix/>
          </a:blip>
          <a:stretch>
            <a:fillRect/>
          </a:stretch>
        </p:blipFill>
        <p:spPr>
          <a:xfrm>
            <a:off x="745985" y="227425"/>
            <a:ext cx="1156615" cy="1133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marR="0" rtl="0" algn="l">
              <a:lnSpc>
                <a:spcPct val="100000"/>
              </a:lnSpc>
              <a:spcBef>
                <a:spcPts val="0"/>
              </a:spcBef>
              <a:spcAft>
                <a:spcPts val="0"/>
              </a:spcAft>
              <a:buNone/>
            </a:pPr>
            <a:r>
              <a:rPr lang="en"/>
              <a:t>Formative &amp; Summative Assessments</a:t>
            </a:r>
            <a:endParaRPr/>
          </a:p>
        </p:txBody>
      </p:sp>
      <p:sp>
        <p:nvSpPr>
          <p:cNvPr id="189" name="Google Shape;189;p34"/>
          <p:cNvSpPr txBox="1"/>
          <p:nvPr>
            <p:ph idx="1" type="body"/>
          </p:nvPr>
        </p:nvSpPr>
        <p:spPr>
          <a:xfrm>
            <a:off x="311700" y="1821650"/>
            <a:ext cx="8452200" cy="3214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1700">
                <a:solidFill>
                  <a:schemeClr val="dk1"/>
                </a:solidFill>
              </a:rPr>
              <a:t>Students are </a:t>
            </a:r>
            <a:r>
              <a:rPr b="1" lang="en" sz="1700">
                <a:solidFill>
                  <a:schemeClr val="dk1"/>
                </a:solidFill>
              </a:rPr>
              <a:t>assessed on one or more Criteria per assessment</a:t>
            </a:r>
            <a:r>
              <a:rPr lang="en" sz="1700">
                <a:solidFill>
                  <a:schemeClr val="dk1"/>
                </a:solidFill>
              </a:rPr>
              <a:t> (for example, a Math assessment which assesses C: ‘Communication’ and D: ‘Applying mathematics in real world contexts’.</a:t>
            </a:r>
            <a:endParaRPr sz="1700">
              <a:solidFill>
                <a:schemeClr val="dk1"/>
              </a:solidFill>
            </a:endParaRPr>
          </a:p>
          <a:p>
            <a:pPr indent="0" lvl="0" marL="0" rtl="0" algn="l">
              <a:spcBef>
                <a:spcPts val="1200"/>
              </a:spcBef>
              <a:spcAft>
                <a:spcPts val="0"/>
              </a:spcAft>
              <a:buNone/>
            </a:pPr>
            <a:r>
              <a:rPr b="1" lang="en" sz="1700">
                <a:solidFill>
                  <a:schemeClr val="dk1"/>
                </a:solidFill>
              </a:rPr>
              <a:t>Formative</a:t>
            </a:r>
            <a:r>
              <a:rPr lang="en" sz="1700">
                <a:solidFill>
                  <a:schemeClr val="dk1"/>
                </a:solidFill>
              </a:rPr>
              <a:t> (usually one or more during the unit): </a:t>
            </a:r>
            <a:endParaRPr sz="1700">
              <a:solidFill>
                <a:schemeClr val="dk1"/>
              </a:solidFill>
            </a:endParaRPr>
          </a:p>
          <a:p>
            <a:pPr indent="0" lvl="0" marL="971550" rtl="0" algn="l">
              <a:spcBef>
                <a:spcPts val="1200"/>
              </a:spcBef>
              <a:spcAft>
                <a:spcPts val="0"/>
              </a:spcAft>
              <a:buNone/>
            </a:pPr>
            <a:r>
              <a:rPr lang="en" sz="1700">
                <a:solidFill>
                  <a:schemeClr val="dk1"/>
                </a:solidFill>
              </a:rPr>
              <a:t>Students </a:t>
            </a:r>
            <a:r>
              <a:rPr lang="en" sz="1700">
                <a:solidFill>
                  <a:schemeClr val="dk1"/>
                </a:solidFill>
              </a:rPr>
              <a:t>receive</a:t>
            </a:r>
            <a:r>
              <a:rPr lang="en" sz="1700">
                <a:solidFill>
                  <a:schemeClr val="dk1"/>
                </a:solidFill>
              </a:rPr>
              <a:t> written feedback via Managebac on how to improve (which you can also see &amp; use to talk to your children about their progress!).</a:t>
            </a:r>
            <a:endParaRPr sz="1700">
              <a:solidFill>
                <a:schemeClr val="dk1"/>
              </a:solidFill>
            </a:endParaRPr>
          </a:p>
          <a:p>
            <a:pPr indent="0" lvl="0" marL="0" rtl="0" algn="l">
              <a:spcBef>
                <a:spcPts val="1200"/>
              </a:spcBef>
              <a:spcAft>
                <a:spcPts val="0"/>
              </a:spcAft>
              <a:buNone/>
            </a:pPr>
            <a:r>
              <a:rPr b="1" lang="en" sz="1700">
                <a:solidFill>
                  <a:schemeClr val="dk1"/>
                </a:solidFill>
              </a:rPr>
              <a:t>Summative </a:t>
            </a:r>
            <a:r>
              <a:rPr lang="en" sz="1700">
                <a:solidFill>
                  <a:schemeClr val="dk1"/>
                </a:solidFill>
              </a:rPr>
              <a:t>(usually one at the end of the unit):</a:t>
            </a:r>
            <a:endParaRPr sz="1700">
              <a:solidFill>
                <a:schemeClr val="dk1"/>
              </a:solidFill>
            </a:endParaRPr>
          </a:p>
          <a:p>
            <a:pPr indent="0" lvl="0" marL="971550" rtl="0" algn="l">
              <a:spcBef>
                <a:spcPts val="1200"/>
              </a:spcBef>
              <a:spcAft>
                <a:spcPts val="1200"/>
              </a:spcAft>
              <a:buNone/>
            </a:pPr>
            <a:r>
              <a:rPr lang="en" sz="1700">
                <a:solidFill>
                  <a:schemeClr val="dk1"/>
                </a:solidFill>
              </a:rPr>
              <a:t>Students receive written feedback via Managebac on how to improve </a:t>
            </a:r>
            <a:r>
              <a:rPr i="1" lang="en" sz="1700">
                <a:solidFill>
                  <a:schemeClr val="dk1"/>
                </a:solidFill>
              </a:rPr>
              <a:t>and</a:t>
            </a:r>
            <a:r>
              <a:rPr lang="en" sz="1700">
                <a:solidFill>
                  <a:schemeClr val="dk1"/>
                </a:solidFill>
              </a:rPr>
              <a:t> a grade for each criteria from 1 to 8. </a:t>
            </a:r>
            <a:br>
              <a:rPr lang="en" sz="1700">
                <a:solidFill>
                  <a:schemeClr val="dk1"/>
                </a:solidFill>
              </a:rPr>
            </a:br>
            <a:r>
              <a:rPr lang="en" sz="1700">
                <a:solidFill>
                  <a:schemeClr val="dk1"/>
                </a:solidFill>
              </a:rPr>
              <a:t>E.g. C: ‘Communication’ (5/8) and D: ‘Applying mathematics in real world contexts’ (4/8)</a:t>
            </a:r>
            <a:endParaRPr sz="1700">
              <a:solidFill>
                <a:schemeClr val="dk1"/>
              </a:solidFill>
            </a:endParaRPr>
          </a:p>
        </p:txBody>
      </p:sp>
      <p:sp>
        <p:nvSpPr>
          <p:cNvPr id="190" name="Google Shape;190;p3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marR="0" rtl="0" algn="l">
              <a:lnSpc>
                <a:spcPct val="100000"/>
              </a:lnSpc>
              <a:spcBef>
                <a:spcPts val="0"/>
              </a:spcBef>
              <a:spcAft>
                <a:spcPts val="0"/>
              </a:spcAft>
              <a:buNone/>
            </a:pPr>
            <a:r>
              <a:rPr lang="en"/>
              <a:t>The link between the MYP &amp; DP</a:t>
            </a:r>
            <a:endParaRPr/>
          </a:p>
        </p:txBody>
      </p:sp>
      <p:sp>
        <p:nvSpPr>
          <p:cNvPr id="196" name="Google Shape;196;p3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97" name="Google Shape;197;p35"/>
          <p:cNvGrpSpPr/>
          <p:nvPr/>
        </p:nvGrpSpPr>
        <p:grpSpPr>
          <a:xfrm>
            <a:off x="219100" y="1870850"/>
            <a:ext cx="5274165" cy="3111129"/>
            <a:chOff x="0" y="122"/>
            <a:chExt cx="5771053" cy="3649418"/>
          </a:xfrm>
        </p:grpSpPr>
        <p:sp>
          <p:nvSpPr>
            <p:cNvPr id="198" name="Google Shape;198;p35"/>
            <p:cNvSpPr/>
            <p:nvPr/>
          </p:nvSpPr>
          <p:spPr>
            <a:xfrm rot="10800000">
              <a:off x="619038" y="256"/>
              <a:ext cx="5147400" cy="1587600"/>
            </a:xfrm>
            <a:prstGeom prst="homePlate">
              <a:avLst>
                <a:gd fmla="val 50000" name="adj"/>
              </a:avLst>
            </a:prstGeom>
            <a:gradFill>
              <a:gsLst>
                <a:gs pos="0">
                  <a:srgbClr val="7196B4"/>
                </a:gs>
                <a:gs pos="80000">
                  <a:srgbClr val="94C6EE"/>
                </a:gs>
                <a:gs pos="100000">
                  <a:srgbClr val="93C7F1"/>
                </a:gs>
              </a:gsLst>
              <a:lin ang="16200038" scaled="0"/>
            </a:gradFill>
            <a:ln cap="flat" cmpd="sng" w="9525">
              <a:solidFill>
                <a:srgbClr val="49494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5"/>
            <p:cNvSpPr txBox="1"/>
            <p:nvPr/>
          </p:nvSpPr>
          <p:spPr>
            <a:xfrm>
              <a:off x="1016055" y="122"/>
              <a:ext cx="4750500" cy="1587600"/>
            </a:xfrm>
            <a:prstGeom prst="rect">
              <a:avLst/>
            </a:prstGeom>
            <a:noFill/>
            <a:ln>
              <a:noFill/>
            </a:ln>
          </p:spPr>
          <p:txBody>
            <a:bodyPr anchorCtr="0" anchor="ctr" bIns="106675" lIns="7001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Arial"/>
                <a:buNone/>
              </a:pPr>
              <a:r>
                <a:rPr b="0" i="0" lang="en" sz="2200" u="none" cap="none" strike="noStrike">
                  <a:solidFill>
                    <a:schemeClr val="lt1"/>
                  </a:solidFill>
                  <a:latin typeface="Arial"/>
                  <a:ea typeface="Arial"/>
                  <a:cs typeface="Arial"/>
                  <a:sym typeface="Arial"/>
                </a:rPr>
                <a:t>Middle Years Programme (MYP)</a:t>
              </a:r>
              <a:endParaRPr sz="800"/>
            </a:p>
            <a:p>
              <a:pPr indent="0" lvl="0" marL="0" marR="0" rtl="0" algn="ctr">
                <a:lnSpc>
                  <a:spcPct val="90000"/>
                </a:lnSpc>
                <a:spcBef>
                  <a:spcPts val="980"/>
                </a:spcBef>
                <a:spcAft>
                  <a:spcPts val="0"/>
                </a:spcAft>
                <a:buClr>
                  <a:schemeClr val="lt1"/>
                </a:buClr>
                <a:buSzPts val="2800"/>
                <a:buFont typeface="Arial"/>
                <a:buNone/>
              </a:pPr>
              <a:r>
                <a:rPr b="0" i="0" lang="en" sz="2200" u="none" cap="none" strike="noStrike">
                  <a:solidFill>
                    <a:schemeClr val="lt1"/>
                  </a:solidFill>
                  <a:latin typeface="Arial"/>
                  <a:ea typeface="Arial"/>
                  <a:cs typeface="Arial"/>
                  <a:sym typeface="Arial"/>
                </a:rPr>
                <a:t>Grades 6 – 10</a:t>
              </a:r>
              <a:endParaRPr sz="800"/>
            </a:p>
          </p:txBody>
        </p:sp>
        <p:sp>
          <p:nvSpPr>
            <p:cNvPr id="200" name="Google Shape;200;p35"/>
            <p:cNvSpPr/>
            <p:nvPr/>
          </p:nvSpPr>
          <p:spPr>
            <a:xfrm>
              <a:off x="0" y="10077"/>
              <a:ext cx="1587600" cy="1587600"/>
            </a:xfrm>
            <a:prstGeom prst="ellipse">
              <a:avLst/>
            </a:prstGeom>
            <a:blipFill rotWithShape="1">
              <a:blip r:embed="rId3">
                <a:alphaModFix/>
              </a:blip>
              <a:stretch>
                <a:fillRect b="0" l="0" r="0" t="0"/>
              </a:stretch>
            </a:blip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5"/>
            <p:cNvSpPr/>
            <p:nvPr/>
          </p:nvSpPr>
          <p:spPr>
            <a:xfrm rot="10800000">
              <a:off x="605353" y="2061940"/>
              <a:ext cx="5165700" cy="1587600"/>
            </a:xfrm>
            <a:prstGeom prst="homePlate">
              <a:avLst>
                <a:gd fmla="val 50000" name="adj"/>
              </a:avLst>
            </a:prstGeom>
            <a:gradFill>
              <a:gsLst>
                <a:gs pos="0">
                  <a:srgbClr val="7196B4"/>
                </a:gs>
                <a:gs pos="80000">
                  <a:srgbClr val="94C6EE"/>
                </a:gs>
                <a:gs pos="100000">
                  <a:srgbClr val="93C7F1"/>
                </a:gs>
              </a:gsLst>
              <a:lin ang="16200038" scaled="0"/>
            </a:gradFill>
            <a:ln cap="flat" cmpd="sng" w="9525">
              <a:solidFill>
                <a:srgbClr val="49494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5"/>
            <p:cNvSpPr txBox="1"/>
            <p:nvPr/>
          </p:nvSpPr>
          <p:spPr>
            <a:xfrm>
              <a:off x="1002210" y="2061806"/>
              <a:ext cx="4768800" cy="1587600"/>
            </a:xfrm>
            <a:prstGeom prst="rect">
              <a:avLst/>
            </a:prstGeom>
            <a:noFill/>
            <a:ln>
              <a:noFill/>
            </a:ln>
          </p:spPr>
          <p:txBody>
            <a:bodyPr anchorCtr="0" anchor="ctr" bIns="106675" lIns="7001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Arial"/>
                <a:buNone/>
              </a:pPr>
              <a:r>
                <a:rPr b="0" i="0" lang="en" sz="2300" u="none" cap="none" strike="noStrike">
                  <a:solidFill>
                    <a:schemeClr val="lt1"/>
                  </a:solidFill>
                  <a:latin typeface="Arial"/>
                  <a:ea typeface="Arial"/>
                  <a:cs typeface="Arial"/>
                  <a:sym typeface="Arial"/>
                </a:rPr>
                <a:t>Diploma Programme (DP)</a:t>
              </a:r>
              <a:endParaRPr sz="900"/>
            </a:p>
            <a:p>
              <a:pPr indent="0" lvl="0" marL="0" marR="0" rtl="0" algn="ctr">
                <a:lnSpc>
                  <a:spcPct val="90000"/>
                </a:lnSpc>
                <a:spcBef>
                  <a:spcPts val="980"/>
                </a:spcBef>
                <a:spcAft>
                  <a:spcPts val="0"/>
                </a:spcAft>
                <a:buClr>
                  <a:schemeClr val="lt1"/>
                </a:buClr>
                <a:buSzPts val="2800"/>
                <a:buFont typeface="Arial"/>
                <a:buNone/>
              </a:pPr>
              <a:r>
                <a:rPr b="0" i="0" lang="en" sz="2300" u="none" cap="none" strike="noStrike">
                  <a:solidFill>
                    <a:schemeClr val="lt1"/>
                  </a:solidFill>
                  <a:latin typeface="Arial"/>
                  <a:ea typeface="Arial"/>
                  <a:cs typeface="Arial"/>
                  <a:sym typeface="Arial"/>
                </a:rPr>
                <a:t>Grades 11 – 12</a:t>
              </a:r>
              <a:endParaRPr sz="900"/>
            </a:p>
          </p:txBody>
        </p:sp>
        <p:sp>
          <p:nvSpPr>
            <p:cNvPr id="203" name="Google Shape;203;p35"/>
            <p:cNvSpPr/>
            <p:nvPr/>
          </p:nvSpPr>
          <p:spPr>
            <a:xfrm>
              <a:off x="0" y="2061928"/>
              <a:ext cx="1587600" cy="1587600"/>
            </a:xfrm>
            <a:prstGeom prst="ellipse">
              <a:avLst/>
            </a:prstGeom>
            <a:blipFill rotWithShape="1">
              <a:blip r:embed="rId4">
                <a:alphaModFix/>
              </a:blip>
              <a:stretch>
                <a:fillRect b="0" l="0" r="0" t="0"/>
              </a:stretch>
            </a:blip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35"/>
          <p:cNvSpPr txBox="1"/>
          <p:nvPr/>
        </p:nvSpPr>
        <p:spPr>
          <a:xfrm>
            <a:off x="5732375" y="2571200"/>
            <a:ext cx="2791200" cy="12549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2"/>
                </a:solidFill>
                <a:latin typeface="Roboto"/>
                <a:ea typeface="Roboto"/>
                <a:cs typeface="Roboto"/>
                <a:sym typeface="Roboto"/>
              </a:rPr>
              <a:t>As well as building on the skills &amp; attributes built in the PYP, the MYP provides students with the hard and soft skills needed to begin the DP programme.</a:t>
            </a:r>
            <a:endParaRPr>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ph type="title"/>
          </p:nvPr>
        </p:nvSpPr>
        <p:spPr>
          <a:xfrm>
            <a:off x="172078" y="139600"/>
            <a:ext cx="2808000" cy="953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MYP subjects offered at ISG</a:t>
            </a:r>
            <a:endParaRPr/>
          </a:p>
        </p:txBody>
      </p:sp>
      <p:sp>
        <p:nvSpPr>
          <p:cNvPr id="210" name="Google Shape;210;p36"/>
          <p:cNvSpPr txBox="1"/>
          <p:nvPr>
            <p:ph idx="1" type="body"/>
          </p:nvPr>
        </p:nvSpPr>
        <p:spPr>
          <a:xfrm>
            <a:off x="73675" y="1093000"/>
            <a:ext cx="3004800" cy="3884400"/>
          </a:xfrm>
          <a:prstGeom prst="rect">
            <a:avLst/>
          </a:prstGeom>
        </p:spPr>
        <p:txBody>
          <a:bodyPr anchorCtr="0" anchor="t" bIns="91425" lIns="91425" spcFirstLastPara="1" rIns="91425" wrap="square" tIns="91425">
            <a:normAutofit fontScale="85000" lnSpcReduction="10000"/>
          </a:bodyPr>
          <a:lstStyle/>
          <a:p>
            <a:pPr indent="-298767" lvl="0" marL="457200" rtl="0" algn="l">
              <a:spcBef>
                <a:spcPts val="0"/>
              </a:spcBef>
              <a:spcAft>
                <a:spcPts val="0"/>
              </a:spcAft>
              <a:buSzPct val="100000"/>
              <a:buChar char="●"/>
            </a:pPr>
            <a:r>
              <a:rPr lang="en" sz="1300"/>
              <a:t>The MYP feeds into the DP</a:t>
            </a:r>
            <a:endParaRPr sz="1300"/>
          </a:p>
          <a:p>
            <a:pPr indent="-298767" lvl="0" marL="457200" rtl="0" algn="l">
              <a:spcBef>
                <a:spcPts val="0"/>
              </a:spcBef>
              <a:spcAft>
                <a:spcPts val="0"/>
              </a:spcAft>
              <a:buSzPct val="100000"/>
              <a:buChar char="●"/>
            </a:pPr>
            <a:r>
              <a:rPr lang="en" sz="1300"/>
              <a:t>Students are streamed into English A or English B, Italian A or B, and Math Extended or Standard in Grade 9</a:t>
            </a:r>
            <a:endParaRPr sz="1300"/>
          </a:p>
          <a:p>
            <a:pPr indent="-298767" lvl="0" marL="457200" rtl="0" algn="l">
              <a:spcBef>
                <a:spcPts val="0"/>
              </a:spcBef>
              <a:spcAft>
                <a:spcPts val="0"/>
              </a:spcAft>
              <a:buSzPct val="100000"/>
              <a:buChar char="●"/>
            </a:pPr>
            <a:r>
              <a:rPr b="1" lang="en" sz="1300"/>
              <a:t>New for Academic year 2024-2025: 4 hours of math in grade 9 (and grade 10); in grade 9 the introduction of a third math group</a:t>
            </a:r>
            <a:endParaRPr b="1" sz="1300"/>
          </a:p>
          <a:p>
            <a:pPr indent="-298767" lvl="0" marL="457200" rtl="0" algn="l">
              <a:spcBef>
                <a:spcPts val="0"/>
              </a:spcBef>
              <a:spcAft>
                <a:spcPts val="0"/>
              </a:spcAft>
              <a:buSzPct val="100000"/>
              <a:buChar char="●"/>
            </a:pPr>
            <a:r>
              <a:rPr lang="en" sz="1300"/>
              <a:t>Students in Grade 9 study on a trimester rotation: </a:t>
            </a:r>
            <a:endParaRPr sz="1300"/>
          </a:p>
          <a:p>
            <a:pPr indent="-298767" lvl="1" marL="914400" rtl="0" algn="l">
              <a:spcBef>
                <a:spcPts val="0"/>
              </a:spcBef>
              <a:spcAft>
                <a:spcPts val="0"/>
              </a:spcAft>
              <a:buSzPct val="100000"/>
              <a:buChar char="○"/>
            </a:pPr>
            <a:r>
              <a:rPr i="1" lang="en" sz="1300"/>
              <a:t>Sciences: </a:t>
            </a:r>
            <a:r>
              <a:rPr lang="en" sz="1300"/>
              <a:t>Biology/Chemistry/Physics</a:t>
            </a:r>
            <a:endParaRPr sz="1300"/>
          </a:p>
          <a:p>
            <a:pPr indent="-298767" lvl="0" marL="457200" rtl="0" algn="l">
              <a:spcBef>
                <a:spcPts val="0"/>
              </a:spcBef>
              <a:spcAft>
                <a:spcPts val="0"/>
              </a:spcAft>
              <a:buSzPct val="100000"/>
              <a:buChar char="●"/>
            </a:pPr>
            <a:r>
              <a:rPr lang="en" sz="1300"/>
              <a:t>Students in Grade 10 choose two of: </a:t>
            </a:r>
            <a:endParaRPr sz="1300"/>
          </a:p>
          <a:p>
            <a:pPr indent="-298767" lvl="1" marL="914400" rtl="0" algn="l">
              <a:spcBef>
                <a:spcPts val="0"/>
              </a:spcBef>
              <a:spcAft>
                <a:spcPts val="0"/>
              </a:spcAft>
              <a:buSzPct val="100000"/>
              <a:buChar char="○"/>
            </a:pPr>
            <a:r>
              <a:rPr i="1" lang="en" sz="1300"/>
              <a:t>Arts: </a:t>
            </a:r>
            <a:r>
              <a:rPr lang="en" sz="1300"/>
              <a:t>Visual Arts/Music/Drama</a:t>
            </a:r>
            <a:endParaRPr i="1" sz="1300"/>
          </a:p>
          <a:p>
            <a:pPr indent="-298767" lvl="1" marL="914400" rtl="0" algn="l">
              <a:spcBef>
                <a:spcPts val="0"/>
              </a:spcBef>
              <a:spcAft>
                <a:spcPts val="0"/>
              </a:spcAft>
              <a:buSzPct val="100000"/>
              <a:buChar char="○"/>
            </a:pPr>
            <a:r>
              <a:rPr i="1" lang="en" sz="1300"/>
              <a:t>Sciences: </a:t>
            </a:r>
            <a:r>
              <a:rPr lang="en" sz="1300"/>
              <a:t>Biology/Chemistry/Physics</a:t>
            </a:r>
            <a:endParaRPr sz="1300"/>
          </a:p>
          <a:p>
            <a:pPr indent="-298767" lvl="1" marL="914400" rtl="0" algn="l">
              <a:spcBef>
                <a:spcPts val="0"/>
              </a:spcBef>
              <a:spcAft>
                <a:spcPts val="0"/>
              </a:spcAft>
              <a:buSzPct val="100000"/>
              <a:buChar char="○"/>
            </a:pPr>
            <a:r>
              <a:rPr lang="en" sz="1300"/>
              <a:t>OR they have the option to take one of these course for the entire year.</a:t>
            </a:r>
            <a:endParaRPr sz="1300"/>
          </a:p>
        </p:txBody>
      </p:sp>
      <p:pic>
        <p:nvPicPr>
          <p:cNvPr id="211" name="Google Shape;211;p36"/>
          <p:cNvPicPr preferRelativeResize="0"/>
          <p:nvPr/>
        </p:nvPicPr>
        <p:blipFill>
          <a:blip r:embed="rId3">
            <a:alphaModFix/>
          </a:blip>
          <a:stretch>
            <a:fillRect/>
          </a:stretch>
        </p:blipFill>
        <p:spPr>
          <a:xfrm>
            <a:off x="3416665" y="357800"/>
            <a:ext cx="5641310" cy="4560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7"/>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Other requirements: </a:t>
            </a:r>
            <a:r>
              <a:rPr b="1" lang="en"/>
              <a:t>Personal Project</a:t>
            </a:r>
            <a:r>
              <a:rPr lang="en"/>
              <a:t> &amp; Service as Action</a:t>
            </a:r>
            <a:endParaRPr/>
          </a:p>
        </p:txBody>
      </p:sp>
      <p:sp>
        <p:nvSpPr>
          <p:cNvPr id="217" name="Google Shape;217;p37"/>
          <p:cNvSpPr txBox="1"/>
          <p:nvPr>
            <p:ph idx="1" type="body"/>
          </p:nvPr>
        </p:nvSpPr>
        <p:spPr>
          <a:xfrm>
            <a:off x="471900" y="1919075"/>
            <a:ext cx="3999900" cy="3060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All students in Grade 10 will take part in the MYP Personal Project. This is a student-directed extended project which holds high importance in the MYP and reflects the students’ experience of the programme. The project provides an excellent opportunity for students to produce a truly personal and creative piece of work of their choice to demonstrate the skills they have developed in the approaches to learning.</a:t>
            </a:r>
            <a:endParaRPr/>
          </a:p>
          <a:p>
            <a:pPr indent="0" lvl="0" marL="0" rtl="0" algn="l">
              <a:spcBef>
                <a:spcPts val="1200"/>
              </a:spcBef>
              <a:spcAft>
                <a:spcPts val="1200"/>
              </a:spcAft>
              <a:buNone/>
            </a:pPr>
            <a:r>
              <a:rPr lang="en"/>
              <a:t>Each student will have their own supervisor to oversee the process and all learning is celebrated with an end of year Personal Project exhibition.</a:t>
            </a:r>
            <a:endParaRPr/>
          </a:p>
        </p:txBody>
      </p:sp>
      <p:pic>
        <p:nvPicPr>
          <p:cNvPr id="218" name="Google Shape;218;p37"/>
          <p:cNvPicPr preferRelativeResize="0"/>
          <p:nvPr/>
        </p:nvPicPr>
        <p:blipFill>
          <a:blip r:embed="rId3">
            <a:alphaModFix/>
          </a:blip>
          <a:stretch>
            <a:fillRect/>
          </a:stretch>
        </p:blipFill>
        <p:spPr>
          <a:xfrm>
            <a:off x="4624200" y="2139675"/>
            <a:ext cx="4367401" cy="2269001"/>
          </a:xfrm>
          <a:prstGeom prst="rect">
            <a:avLst/>
          </a:prstGeom>
          <a:noFill/>
          <a:ln>
            <a:noFill/>
          </a:ln>
        </p:spPr>
      </p:pic>
      <p:sp>
        <p:nvSpPr>
          <p:cNvPr id="219" name="Google Shape;219;p37"/>
          <p:cNvSpPr txBox="1"/>
          <p:nvPr/>
        </p:nvSpPr>
        <p:spPr>
          <a:xfrm>
            <a:off x="4790550" y="4427875"/>
            <a:ext cx="4201200" cy="32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Roboto"/>
                <a:ea typeface="Roboto"/>
                <a:cs typeface="Roboto"/>
                <a:sym typeface="Roboto"/>
              </a:rPr>
              <a:t>Grade 10 Personal Project Exhibition, March 2023</a:t>
            </a:r>
            <a:endParaRPr i="1">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Other requirements: Personal Project &amp; </a:t>
            </a:r>
            <a:r>
              <a:rPr b="1" lang="en"/>
              <a:t>Service as Action</a:t>
            </a:r>
            <a:endParaRPr b="1"/>
          </a:p>
        </p:txBody>
      </p:sp>
      <p:sp>
        <p:nvSpPr>
          <p:cNvPr id="225" name="Google Shape;225;p38"/>
          <p:cNvSpPr txBox="1"/>
          <p:nvPr>
            <p:ph idx="2" type="body"/>
          </p:nvPr>
        </p:nvSpPr>
        <p:spPr>
          <a:xfrm>
            <a:off x="4694250" y="1842875"/>
            <a:ext cx="3999900" cy="3115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Service learning in the MYP is a dynamic educational approach that empowers students to combine classroom learning with meaningful community service.</a:t>
            </a:r>
            <a:endParaRPr/>
          </a:p>
          <a:p>
            <a:pPr indent="0" lvl="0" marL="0" rtl="0" algn="l">
              <a:spcBef>
                <a:spcPts val="1200"/>
              </a:spcBef>
              <a:spcAft>
                <a:spcPts val="0"/>
              </a:spcAft>
              <a:buNone/>
            </a:pPr>
            <a:r>
              <a:rPr lang="en"/>
              <a:t>Service is a fundamental component of the MYP curriculum, fostering holistic development by integrating academics with real-world experiences.</a:t>
            </a:r>
            <a:endParaRPr/>
          </a:p>
          <a:p>
            <a:pPr indent="0" lvl="0" marL="0" rtl="0" algn="l">
              <a:spcBef>
                <a:spcPts val="1200"/>
              </a:spcBef>
              <a:spcAft>
                <a:spcPts val="0"/>
              </a:spcAft>
              <a:buNone/>
            </a:pPr>
            <a:r>
              <a:rPr lang="en"/>
              <a:t>Our service learning program is strategically designed to offer diverse age-appropriate opportunities for students in every grade, culminating in a significant project in MYP 5 (Grade 10). There may be opportunities for service within units of learning, or outside the classroom.</a:t>
            </a:r>
            <a:endParaRPr/>
          </a:p>
          <a:p>
            <a:pPr indent="0" lvl="0" marL="0" rtl="0" algn="l">
              <a:spcBef>
                <a:spcPts val="1200"/>
              </a:spcBef>
              <a:spcAft>
                <a:spcPts val="1200"/>
              </a:spcAft>
              <a:buNone/>
            </a:pPr>
            <a:r>
              <a:rPr lang="en"/>
              <a:t>This is a growing programme and we have recently appointed a Service Leader (Dario Polmonari) who also is heading the grade-level trips.</a:t>
            </a:r>
            <a:endParaRPr/>
          </a:p>
        </p:txBody>
      </p:sp>
      <p:pic>
        <p:nvPicPr>
          <p:cNvPr id="226" name="Google Shape;226;p38"/>
          <p:cNvPicPr preferRelativeResize="0"/>
          <p:nvPr/>
        </p:nvPicPr>
        <p:blipFill>
          <a:blip r:embed="rId3">
            <a:alphaModFix/>
          </a:blip>
          <a:stretch>
            <a:fillRect/>
          </a:stretch>
        </p:blipFill>
        <p:spPr>
          <a:xfrm>
            <a:off x="182550" y="1919075"/>
            <a:ext cx="4389450" cy="2620485"/>
          </a:xfrm>
          <a:prstGeom prst="rect">
            <a:avLst/>
          </a:prstGeom>
          <a:noFill/>
          <a:ln>
            <a:noFill/>
          </a:ln>
        </p:spPr>
      </p:pic>
      <p:sp>
        <p:nvSpPr>
          <p:cNvPr id="227" name="Google Shape;227;p38"/>
          <p:cNvSpPr txBox="1"/>
          <p:nvPr/>
        </p:nvSpPr>
        <p:spPr>
          <a:xfrm>
            <a:off x="434850" y="4593775"/>
            <a:ext cx="3904500" cy="3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latin typeface="Roboto"/>
                <a:ea typeface="Roboto"/>
                <a:cs typeface="Roboto"/>
                <a:sym typeface="Roboto"/>
              </a:rPr>
              <a:t>Nervi Porticciolo Beach Clean Up, June 2023</a:t>
            </a:r>
            <a:endParaRPr i="1">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marR="0" rtl="0" algn="l">
              <a:lnSpc>
                <a:spcPct val="100000"/>
              </a:lnSpc>
              <a:spcBef>
                <a:spcPts val="0"/>
              </a:spcBef>
              <a:spcAft>
                <a:spcPts val="0"/>
              </a:spcAft>
              <a:buNone/>
            </a:pPr>
            <a:r>
              <a:rPr lang="en"/>
              <a:t>Further resources</a:t>
            </a:r>
            <a:endParaRPr/>
          </a:p>
        </p:txBody>
      </p:sp>
      <p:sp>
        <p:nvSpPr>
          <p:cNvPr id="233" name="Google Shape;233;p39"/>
          <p:cNvSpPr txBox="1"/>
          <p:nvPr>
            <p:ph idx="1" type="body"/>
          </p:nvPr>
        </p:nvSpPr>
        <p:spPr>
          <a:xfrm>
            <a:off x="345900" y="1853625"/>
            <a:ext cx="8452200" cy="321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300" u="sng">
                <a:solidFill>
                  <a:schemeClr val="hlink"/>
                </a:solidFill>
                <a:hlinkClick r:id="rId3"/>
              </a:rPr>
              <a:t>Middle School - International School of Genoa</a:t>
            </a:r>
            <a:endParaRPr sz="2300">
              <a:solidFill>
                <a:schemeClr val="dk1"/>
              </a:solidFill>
            </a:endParaRPr>
          </a:p>
          <a:p>
            <a:pPr indent="0" lvl="0" marL="0" rtl="0" algn="l">
              <a:spcBef>
                <a:spcPts val="1200"/>
              </a:spcBef>
              <a:spcAft>
                <a:spcPts val="0"/>
              </a:spcAft>
              <a:buNone/>
            </a:pPr>
            <a:r>
              <a:rPr lang="en" sz="2300" u="sng">
                <a:solidFill>
                  <a:schemeClr val="hlink"/>
                </a:solidFill>
                <a:hlinkClick r:id="rId4"/>
              </a:rPr>
              <a:t>High School - International School of Genoa</a:t>
            </a:r>
            <a:r>
              <a:rPr lang="en" sz="2300">
                <a:solidFill>
                  <a:schemeClr val="dk1"/>
                </a:solidFill>
              </a:rPr>
              <a:t> </a:t>
            </a:r>
            <a:endParaRPr sz="2300">
              <a:solidFill>
                <a:schemeClr val="dk1"/>
              </a:solidFill>
            </a:endParaRPr>
          </a:p>
          <a:p>
            <a:pPr indent="0" lvl="0" marL="0" rtl="0" algn="l">
              <a:spcBef>
                <a:spcPts val="1200"/>
              </a:spcBef>
              <a:spcAft>
                <a:spcPts val="1200"/>
              </a:spcAft>
              <a:buNone/>
            </a:pPr>
            <a:r>
              <a:rPr lang="en" sz="2300" u="sng">
                <a:solidFill>
                  <a:schemeClr val="hlink"/>
                </a:solidFill>
                <a:hlinkClick r:id="rId5"/>
              </a:rPr>
              <a:t>Middle Years Programme (MYP) - International Baccalaureate®</a:t>
            </a:r>
            <a:r>
              <a:rPr lang="en" sz="2300">
                <a:solidFill>
                  <a:schemeClr val="dk1"/>
                </a:solidFill>
              </a:rPr>
              <a:t> </a:t>
            </a:r>
            <a:endParaRPr sz="2300">
              <a:solidFill>
                <a:schemeClr val="dk1"/>
              </a:solidFill>
            </a:endParaRPr>
          </a:p>
        </p:txBody>
      </p:sp>
      <p:sp>
        <p:nvSpPr>
          <p:cNvPr id="234" name="Google Shape;234;p3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200"/>
              <a:t>Thank you for your attention!</a:t>
            </a:r>
            <a:endParaRPr b="1" sz="2200"/>
          </a:p>
          <a:p>
            <a:pPr indent="0" lvl="0" marL="0" rtl="0" algn="ctr">
              <a:spcBef>
                <a:spcPts val="1200"/>
              </a:spcBef>
              <a:spcAft>
                <a:spcPts val="1200"/>
              </a:spcAft>
              <a:buNone/>
            </a:pPr>
            <a:r>
              <a:rPr b="1" lang="en" sz="2200"/>
              <a:t>Any questions?</a:t>
            </a:r>
            <a:endParaRPr b="1" sz="2200"/>
          </a:p>
        </p:txBody>
      </p:sp>
      <p:pic>
        <p:nvPicPr>
          <p:cNvPr id="240" name="Google Shape;240;p40"/>
          <p:cNvPicPr preferRelativeResize="0"/>
          <p:nvPr/>
        </p:nvPicPr>
        <p:blipFill>
          <a:blip r:embed="rId3">
            <a:alphaModFix/>
          </a:blip>
          <a:stretch>
            <a:fillRect/>
          </a:stretch>
        </p:blipFill>
        <p:spPr>
          <a:xfrm>
            <a:off x="229825" y="764200"/>
            <a:ext cx="4104601" cy="3615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6"/>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Research behind the MYP</a:t>
            </a:r>
            <a:endParaRPr/>
          </a:p>
        </p:txBody>
      </p:sp>
      <p:sp>
        <p:nvSpPr>
          <p:cNvPr id="119" name="Google Shape;119;p26"/>
          <p:cNvSpPr txBox="1"/>
          <p:nvPr>
            <p:ph idx="1" type="body"/>
          </p:nvPr>
        </p:nvSpPr>
        <p:spPr>
          <a:xfrm>
            <a:off x="471900" y="1919075"/>
            <a:ext cx="8222100" cy="2710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Research shows that students participating in the MYP:</a:t>
            </a:r>
            <a:endParaRPr/>
          </a:p>
          <a:p>
            <a:pPr indent="-334327" lvl="0" marL="457200" rtl="0" algn="l">
              <a:spcBef>
                <a:spcPts val="1200"/>
              </a:spcBef>
              <a:spcAft>
                <a:spcPts val="0"/>
              </a:spcAft>
              <a:buSzPct val="100000"/>
              <a:buChar char="●"/>
            </a:pPr>
            <a:r>
              <a:rPr lang="en"/>
              <a:t>build confidence in managing their own learning</a:t>
            </a:r>
            <a:endParaRPr/>
          </a:p>
          <a:p>
            <a:pPr indent="-334327" lvl="0" marL="457200" rtl="0" algn="l">
              <a:spcBef>
                <a:spcPts val="0"/>
              </a:spcBef>
              <a:spcAft>
                <a:spcPts val="0"/>
              </a:spcAft>
              <a:buSzPct val="100000"/>
              <a:buChar char="●"/>
            </a:pPr>
            <a:r>
              <a:rPr lang="en"/>
              <a:t>learn by doing, connecting the classroom to the larger world</a:t>
            </a:r>
            <a:endParaRPr/>
          </a:p>
          <a:p>
            <a:pPr indent="-334327" lvl="0" marL="457200" rtl="0" algn="l">
              <a:spcBef>
                <a:spcPts val="0"/>
              </a:spcBef>
              <a:spcAft>
                <a:spcPts val="0"/>
              </a:spcAft>
              <a:buSzPct val="100000"/>
              <a:buChar char="●"/>
            </a:pPr>
            <a:r>
              <a:rPr lang="en"/>
              <a:t>outperform non-IB students in critical academic skills </a:t>
            </a:r>
            <a:endParaRPr/>
          </a:p>
          <a:p>
            <a:pPr indent="-334327" lvl="0" marL="457200" rtl="0" algn="l">
              <a:spcBef>
                <a:spcPts val="0"/>
              </a:spcBef>
              <a:spcAft>
                <a:spcPts val="0"/>
              </a:spcAft>
              <a:buSzPct val="100000"/>
              <a:buChar char="●"/>
            </a:pPr>
            <a:r>
              <a:rPr lang="en"/>
              <a:t>consistently have greater success in IB Diploma Programme examinations</a:t>
            </a:r>
            <a:endParaRPr/>
          </a:p>
          <a:p>
            <a:pPr indent="-334327" lvl="0" marL="457200" rtl="0" algn="l">
              <a:spcBef>
                <a:spcPts val="0"/>
              </a:spcBef>
              <a:spcAft>
                <a:spcPts val="0"/>
              </a:spcAft>
              <a:buSzPct val="100000"/>
              <a:buChar char="●"/>
            </a:pPr>
            <a:r>
              <a:rPr lang="en"/>
              <a:t>thrive in positive school cultures where they are engaged and motivated to excel</a:t>
            </a:r>
            <a:endParaRPr/>
          </a:p>
          <a:p>
            <a:pPr indent="-334327" lvl="0" marL="457200" rtl="0" algn="l">
              <a:spcBef>
                <a:spcPts val="0"/>
              </a:spcBef>
              <a:spcAft>
                <a:spcPts val="0"/>
              </a:spcAft>
              <a:buSzPct val="100000"/>
              <a:buChar char="●"/>
            </a:pPr>
            <a:r>
              <a:rPr lang="en"/>
              <a:t>develop an understanding of global challenges and a commitment to act as responsible citizens.</a:t>
            </a:r>
            <a:endParaRPr/>
          </a:p>
          <a:p>
            <a:pPr indent="0" lvl="0" marL="0" rtl="0" algn="l">
              <a:spcBef>
                <a:spcPts val="1200"/>
              </a:spcBef>
              <a:spcAft>
                <a:spcPts val="1200"/>
              </a:spcAft>
              <a:buNone/>
            </a:pPr>
            <a:r>
              <a:rPr lang="en"/>
              <a:t>Source: </a:t>
            </a:r>
            <a:r>
              <a:rPr lang="en" u="sng">
                <a:solidFill>
                  <a:schemeClr val="hlink"/>
                </a:solidFill>
                <a:hlinkClick r:id="rId3"/>
              </a:rPr>
              <a:t>What is the MYP?</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marR="0" rtl="0" algn="l">
              <a:lnSpc>
                <a:spcPct val="100000"/>
              </a:lnSpc>
              <a:spcBef>
                <a:spcPts val="0"/>
              </a:spcBef>
              <a:spcAft>
                <a:spcPts val="0"/>
              </a:spcAft>
              <a:buNone/>
            </a:pPr>
            <a:r>
              <a:rPr lang="en"/>
              <a:t>MYP as a holistic learning experience</a:t>
            </a:r>
            <a:endParaRPr/>
          </a:p>
        </p:txBody>
      </p:sp>
      <p:sp>
        <p:nvSpPr>
          <p:cNvPr id="125" name="Google Shape;125;p2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6" name="Google Shape;126;p27"/>
          <p:cNvPicPr preferRelativeResize="0"/>
          <p:nvPr/>
        </p:nvPicPr>
        <p:blipFill rotWithShape="1">
          <a:blip r:embed="rId3">
            <a:alphaModFix/>
          </a:blip>
          <a:srcRect b="-139" l="0" r="0" t="140"/>
          <a:stretch/>
        </p:blipFill>
        <p:spPr>
          <a:xfrm>
            <a:off x="4174449" y="1890000"/>
            <a:ext cx="3061401" cy="2980049"/>
          </a:xfrm>
          <a:prstGeom prst="rect">
            <a:avLst/>
          </a:prstGeom>
          <a:noFill/>
          <a:ln>
            <a:noFill/>
          </a:ln>
        </p:spPr>
      </p:pic>
      <p:sp>
        <p:nvSpPr>
          <p:cNvPr id="127" name="Google Shape;127;p27"/>
          <p:cNvSpPr txBox="1"/>
          <p:nvPr/>
        </p:nvSpPr>
        <p:spPr>
          <a:xfrm>
            <a:off x="233300" y="1967025"/>
            <a:ext cx="3458700" cy="29802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 sz="2100">
                <a:solidFill>
                  <a:schemeClr val="dk2"/>
                </a:solidFill>
                <a:latin typeface="Roboto"/>
                <a:ea typeface="Roboto"/>
                <a:cs typeface="Roboto"/>
                <a:sym typeface="Roboto"/>
              </a:rPr>
              <a:t>The MYP</a:t>
            </a:r>
            <a:r>
              <a:rPr lang="en" sz="2100">
                <a:solidFill>
                  <a:schemeClr val="dk2"/>
                </a:solidFill>
                <a:latin typeface="Roboto"/>
                <a:ea typeface="Roboto"/>
                <a:cs typeface="Roboto"/>
                <a:sym typeface="Roboto"/>
              </a:rPr>
              <a:t> is a </a:t>
            </a:r>
            <a:r>
              <a:rPr b="1" lang="en" sz="2100">
                <a:solidFill>
                  <a:schemeClr val="dk2"/>
                </a:solidFill>
                <a:latin typeface="Roboto"/>
                <a:ea typeface="Roboto"/>
                <a:cs typeface="Roboto"/>
                <a:sym typeface="Roboto"/>
              </a:rPr>
              <a:t>holistic model</a:t>
            </a:r>
            <a:r>
              <a:rPr lang="en" sz="2100">
                <a:solidFill>
                  <a:schemeClr val="dk2"/>
                </a:solidFill>
                <a:latin typeface="Roboto"/>
                <a:ea typeface="Roboto"/>
                <a:cs typeface="Roboto"/>
                <a:sym typeface="Roboto"/>
              </a:rPr>
              <a:t>: there are no ‘core’ subjects, and the programme is underpinned by a commitment to </a:t>
            </a:r>
            <a:r>
              <a:rPr b="1" lang="en" sz="2100">
                <a:solidFill>
                  <a:schemeClr val="dk2"/>
                </a:solidFill>
                <a:latin typeface="Roboto"/>
                <a:ea typeface="Roboto"/>
                <a:cs typeface="Roboto"/>
                <a:sym typeface="Roboto"/>
              </a:rPr>
              <a:t>International-Mindedness</a:t>
            </a:r>
            <a:endParaRPr b="1" sz="2100">
              <a:solidFill>
                <a:schemeClr val="dk2"/>
              </a:solidFill>
              <a:latin typeface="Roboto"/>
              <a:ea typeface="Roboto"/>
              <a:cs typeface="Roboto"/>
              <a:sym typeface="Roboto"/>
            </a:endParaRPr>
          </a:p>
        </p:txBody>
      </p:sp>
      <p:sp>
        <p:nvSpPr>
          <p:cNvPr id="128" name="Google Shape;128;p27"/>
          <p:cNvSpPr txBox="1"/>
          <p:nvPr/>
        </p:nvSpPr>
        <p:spPr>
          <a:xfrm>
            <a:off x="7435425" y="2216775"/>
            <a:ext cx="1560600" cy="23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Roboto"/>
                <a:ea typeface="Roboto"/>
                <a:cs typeface="Roboto"/>
                <a:sym typeface="Roboto"/>
              </a:rPr>
              <a:t>Underpinned by:</a:t>
            </a:r>
            <a:endParaRPr b="1">
              <a:solidFill>
                <a:schemeClr val="dk2"/>
              </a:solidFill>
              <a:latin typeface="Roboto"/>
              <a:ea typeface="Roboto"/>
              <a:cs typeface="Roboto"/>
              <a:sym typeface="Roboto"/>
            </a:endParaRPr>
          </a:p>
          <a:p>
            <a:pPr indent="0" lvl="0" marL="0" rtl="0" algn="ctr">
              <a:spcBef>
                <a:spcPts val="0"/>
              </a:spcBef>
              <a:spcAft>
                <a:spcPts val="0"/>
              </a:spcAft>
              <a:buNone/>
            </a:pPr>
            <a:r>
              <a:t/>
            </a:r>
            <a:endParaRPr sz="1600">
              <a:solidFill>
                <a:schemeClr val="dk2"/>
              </a:solidFill>
              <a:latin typeface="Roboto"/>
              <a:ea typeface="Roboto"/>
              <a:cs typeface="Roboto"/>
              <a:sym typeface="Roboto"/>
            </a:endParaRPr>
          </a:p>
          <a:p>
            <a:pPr indent="0" lvl="0" marL="0" rtl="0" algn="ctr">
              <a:spcBef>
                <a:spcPts val="0"/>
              </a:spcBef>
              <a:spcAft>
                <a:spcPts val="0"/>
              </a:spcAft>
              <a:buNone/>
            </a:pPr>
            <a:r>
              <a:rPr lang="en" sz="1600">
                <a:solidFill>
                  <a:schemeClr val="dk2"/>
                </a:solidFill>
                <a:latin typeface="Roboto"/>
                <a:ea typeface="Roboto"/>
                <a:cs typeface="Roboto"/>
                <a:sym typeface="Roboto"/>
              </a:rPr>
              <a:t>ATLs</a:t>
            </a:r>
            <a:endParaRPr sz="1600">
              <a:solidFill>
                <a:schemeClr val="dk2"/>
              </a:solidFill>
              <a:latin typeface="Roboto"/>
              <a:ea typeface="Roboto"/>
              <a:cs typeface="Roboto"/>
              <a:sym typeface="Roboto"/>
            </a:endParaRPr>
          </a:p>
          <a:p>
            <a:pPr indent="0" lvl="0" marL="0" rtl="0" algn="ctr">
              <a:spcBef>
                <a:spcPts val="0"/>
              </a:spcBef>
              <a:spcAft>
                <a:spcPts val="0"/>
              </a:spcAft>
              <a:buNone/>
            </a:pPr>
            <a:r>
              <a:t/>
            </a:r>
            <a:endParaRPr sz="1600">
              <a:solidFill>
                <a:schemeClr val="dk2"/>
              </a:solidFill>
              <a:latin typeface="Roboto"/>
              <a:ea typeface="Roboto"/>
              <a:cs typeface="Roboto"/>
              <a:sym typeface="Roboto"/>
            </a:endParaRPr>
          </a:p>
          <a:p>
            <a:pPr indent="0" lvl="0" marL="0" rtl="0" algn="ctr">
              <a:spcBef>
                <a:spcPts val="0"/>
              </a:spcBef>
              <a:spcAft>
                <a:spcPts val="0"/>
              </a:spcAft>
              <a:buNone/>
            </a:pPr>
            <a:r>
              <a:rPr lang="en" sz="1600">
                <a:solidFill>
                  <a:schemeClr val="dk2"/>
                </a:solidFill>
                <a:latin typeface="Roboto"/>
                <a:ea typeface="Roboto"/>
                <a:cs typeface="Roboto"/>
                <a:sym typeface="Roboto"/>
              </a:rPr>
              <a:t>Key &amp; related concepts</a:t>
            </a:r>
            <a:endParaRPr sz="1600">
              <a:solidFill>
                <a:schemeClr val="dk2"/>
              </a:solidFill>
              <a:latin typeface="Roboto"/>
              <a:ea typeface="Roboto"/>
              <a:cs typeface="Roboto"/>
              <a:sym typeface="Roboto"/>
            </a:endParaRPr>
          </a:p>
          <a:p>
            <a:pPr indent="0" lvl="0" marL="0" rtl="0" algn="ctr">
              <a:spcBef>
                <a:spcPts val="0"/>
              </a:spcBef>
              <a:spcAft>
                <a:spcPts val="0"/>
              </a:spcAft>
              <a:buNone/>
            </a:pPr>
            <a:r>
              <a:t/>
            </a:r>
            <a:endParaRPr sz="1600">
              <a:solidFill>
                <a:schemeClr val="dk2"/>
              </a:solidFill>
              <a:latin typeface="Roboto"/>
              <a:ea typeface="Roboto"/>
              <a:cs typeface="Roboto"/>
              <a:sym typeface="Roboto"/>
            </a:endParaRPr>
          </a:p>
          <a:p>
            <a:pPr indent="0" lvl="0" marL="0" rtl="0" algn="ctr">
              <a:spcBef>
                <a:spcPts val="0"/>
              </a:spcBef>
              <a:spcAft>
                <a:spcPts val="0"/>
              </a:spcAft>
              <a:buNone/>
            </a:pPr>
            <a:r>
              <a:rPr lang="en" sz="1600">
                <a:solidFill>
                  <a:schemeClr val="dk2"/>
                </a:solidFill>
                <a:latin typeface="Roboto"/>
                <a:ea typeface="Roboto"/>
                <a:cs typeface="Roboto"/>
                <a:sym typeface="Roboto"/>
              </a:rPr>
              <a:t>Global contexts</a:t>
            </a:r>
            <a:endParaRPr sz="1600">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8"/>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marR="0" rtl="0" algn="l">
              <a:lnSpc>
                <a:spcPct val="100000"/>
              </a:lnSpc>
              <a:spcBef>
                <a:spcPts val="0"/>
              </a:spcBef>
              <a:spcAft>
                <a:spcPts val="0"/>
              </a:spcAft>
              <a:buNone/>
            </a:pPr>
            <a:r>
              <a:rPr lang="en"/>
              <a:t>The importance of </a:t>
            </a:r>
            <a:r>
              <a:rPr i="1" lang="en"/>
              <a:t>Approaches to Learning </a:t>
            </a:r>
            <a:r>
              <a:rPr lang="en"/>
              <a:t>(ATLs)</a:t>
            </a:r>
            <a:endParaRPr/>
          </a:p>
        </p:txBody>
      </p:sp>
      <p:sp>
        <p:nvSpPr>
          <p:cNvPr id="134" name="Google Shape;134;p28"/>
          <p:cNvSpPr txBox="1"/>
          <p:nvPr>
            <p:ph idx="1" type="body"/>
          </p:nvPr>
        </p:nvSpPr>
        <p:spPr>
          <a:xfrm>
            <a:off x="311700" y="1821650"/>
            <a:ext cx="4589400" cy="321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Represent </a:t>
            </a:r>
            <a:r>
              <a:rPr b="1" lang="en" sz="1900"/>
              <a:t>general and subject-specific learning skills</a:t>
            </a:r>
            <a:r>
              <a:rPr lang="en" sz="1900"/>
              <a:t> that the students will develop and apply during the programme.</a:t>
            </a:r>
            <a:endParaRPr sz="1900"/>
          </a:p>
          <a:p>
            <a:pPr indent="0" lvl="0" marL="0" rtl="0" algn="l">
              <a:spcBef>
                <a:spcPts val="1200"/>
              </a:spcBef>
              <a:spcAft>
                <a:spcPts val="0"/>
              </a:spcAft>
              <a:buNone/>
            </a:pPr>
            <a:r>
              <a:rPr lang="en" sz="1900"/>
              <a:t>Designed to </a:t>
            </a:r>
            <a:r>
              <a:rPr b="1" lang="en" sz="1900"/>
              <a:t>encourage independent learning</a:t>
            </a:r>
            <a:r>
              <a:rPr lang="en" sz="1900"/>
              <a:t>.</a:t>
            </a:r>
            <a:endParaRPr sz="1900"/>
          </a:p>
          <a:p>
            <a:pPr indent="0" lvl="0" marL="0" rtl="0" algn="l">
              <a:spcBef>
                <a:spcPts val="1200"/>
              </a:spcBef>
              <a:spcAft>
                <a:spcPts val="1200"/>
              </a:spcAft>
              <a:buNone/>
            </a:pPr>
            <a:r>
              <a:rPr lang="en" sz="1900"/>
              <a:t>Make for </a:t>
            </a:r>
            <a:r>
              <a:rPr b="1" lang="en" sz="1900"/>
              <a:t>greater success</a:t>
            </a:r>
            <a:r>
              <a:rPr lang="en" sz="1900"/>
              <a:t> in transition to the Diploma Programme.</a:t>
            </a:r>
            <a:endParaRPr sz="1900"/>
          </a:p>
        </p:txBody>
      </p:sp>
      <p:sp>
        <p:nvSpPr>
          <p:cNvPr id="135" name="Google Shape;135;p2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6" name="Google Shape;136;p28"/>
          <p:cNvSpPr txBox="1"/>
          <p:nvPr/>
        </p:nvSpPr>
        <p:spPr>
          <a:xfrm>
            <a:off x="6011650" y="4636250"/>
            <a:ext cx="251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ATL Skills: A teacher's guide</a:t>
            </a:r>
            <a:r>
              <a:rPr lang="en"/>
              <a:t> </a:t>
            </a:r>
            <a:endParaRPr/>
          </a:p>
        </p:txBody>
      </p:sp>
      <p:pic>
        <p:nvPicPr>
          <p:cNvPr id="137" name="Google Shape;137;p28"/>
          <p:cNvPicPr preferRelativeResize="0"/>
          <p:nvPr/>
        </p:nvPicPr>
        <p:blipFill rotWithShape="1">
          <a:blip r:embed="rId4">
            <a:alphaModFix/>
          </a:blip>
          <a:srcRect b="0" l="0" r="0" t="1758"/>
          <a:stretch/>
        </p:blipFill>
        <p:spPr>
          <a:xfrm>
            <a:off x="5851500" y="1771925"/>
            <a:ext cx="2777300" cy="2978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9"/>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importance of </a:t>
            </a:r>
            <a:r>
              <a:rPr i="1" lang="en"/>
              <a:t>Key and Related Concepts</a:t>
            </a:r>
            <a:endParaRPr i="1"/>
          </a:p>
        </p:txBody>
      </p:sp>
      <p:sp>
        <p:nvSpPr>
          <p:cNvPr id="143" name="Google Shape;143;p29"/>
          <p:cNvSpPr txBox="1"/>
          <p:nvPr/>
        </p:nvSpPr>
        <p:spPr>
          <a:xfrm>
            <a:off x="1850663" y="4029675"/>
            <a:ext cx="249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Source: </a:t>
            </a:r>
            <a:r>
              <a:rPr lang="en" u="sng">
                <a:solidFill>
                  <a:schemeClr val="hlink"/>
                </a:solidFill>
                <a:hlinkClick r:id="rId3"/>
              </a:rPr>
              <a:t>MYP Key Concepts</a:t>
            </a:r>
            <a:r>
              <a:rPr lang="en"/>
              <a:t> </a:t>
            </a:r>
            <a:endParaRPr/>
          </a:p>
        </p:txBody>
      </p:sp>
      <p:pic>
        <p:nvPicPr>
          <p:cNvPr id="144" name="Google Shape;144;p29"/>
          <p:cNvPicPr preferRelativeResize="0"/>
          <p:nvPr/>
        </p:nvPicPr>
        <p:blipFill>
          <a:blip r:embed="rId4">
            <a:alphaModFix/>
          </a:blip>
          <a:stretch>
            <a:fillRect/>
          </a:stretch>
        </p:blipFill>
        <p:spPr>
          <a:xfrm>
            <a:off x="211125" y="1063975"/>
            <a:ext cx="5931374" cy="2965700"/>
          </a:xfrm>
          <a:prstGeom prst="rect">
            <a:avLst/>
          </a:prstGeom>
          <a:noFill/>
          <a:ln>
            <a:noFill/>
          </a:ln>
        </p:spPr>
      </p:pic>
      <p:sp>
        <p:nvSpPr>
          <p:cNvPr id="145" name="Google Shape;145;p29"/>
          <p:cNvSpPr txBox="1"/>
          <p:nvPr/>
        </p:nvSpPr>
        <p:spPr>
          <a:xfrm>
            <a:off x="6328050" y="1063975"/>
            <a:ext cx="27213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latin typeface="Roboto"/>
                <a:ea typeface="Roboto"/>
                <a:cs typeface="Roboto"/>
                <a:sym typeface="Roboto"/>
              </a:rPr>
              <a:t>Related</a:t>
            </a:r>
            <a:r>
              <a:rPr b="1" lang="en">
                <a:solidFill>
                  <a:schemeClr val="lt2"/>
                </a:solidFill>
                <a:latin typeface="Roboto"/>
                <a:ea typeface="Roboto"/>
                <a:cs typeface="Roboto"/>
                <a:sym typeface="Roboto"/>
              </a:rPr>
              <a:t> Concepts</a:t>
            </a:r>
            <a:r>
              <a:rPr lang="en">
                <a:solidFill>
                  <a:schemeClr val="lt2"/>
                </a:solidFill>
                <a:latin typeface="Roboto"/>
                <a:ea typeface="Roboto"/>
                <a:cs typeface="Roboto"/>
                <a:sym typeface="Roboto"/>
              </a:rPr>
              <a:t>, grounded in specific disciplines, explore key concepts in </a:t>
            </a:r>
            <a:r>
              <a:rPr b="1" lang="en">
                <a:solidFill>
                  <a:schemeClr val="lt2"/>
                </a:solidFill>
                <a:latin typeface="Roboto"/>
                <a:ea typeface="Roboto"/>
                <a:cs typeface="Roboto"/>
                <a:sym typeface="Roboto"/>
              </a:rPr>
              <a:t>greater detail</a:t>
            </a:r>
            <a:r>
              <a:rPr lang="en">
                <a:solidFill>
                  <a:schemeClr val="lt2"/>
                </a:solidFill>
                <a:latin typeface="Roboto"/>
                <a:ea typeface="Roboto"/>
                <a:cs typeface="Roboto"/>
                <a:sym typeface="Roboto"/>
              </a:rPr>
              <a:t>, providing depth to the programme. They emerge from reflection on the nature of specific subjects and disciplines, providing a focus for inquiry into </a:t>
            </a:r>
            <a:r>
              <a:rPr b="1" lang="en">
                <a:solidFill>
                  <a:schemeClr val="lt2"/>
                </a:solidFill>
                <a:latin typeface="Roboto"/>
                <a:ea typeface="Roboto"/>
                <a:cs typeface="Roboto"/>
                <a:sym typeface="Roboto"/>
              </a:rPr>
              <a:t>subject-specific content</a:t>
            </a:r>
            <a:r>
              <a:rPr lang="en">
                <a:solidFill>
                  <a:schemeClr val="lt2"/>
                </a:solidFill>
                <a:latin typeface="Roboto"/>
                <a:ea typeface="Roboto"/>
                <a:cs typeface="Roboto"/>
                <a:sym typeface="Roboto"/>
              </a:rPr>
              <a:t>.</a:t>
            </a:r>
            <a:endParaRPr>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You can find a list of related concepts per subject area here: </a:t>
            </a:r>
            <a:r>
              <a:rPr lang="en" u="sng">
                <a:solidFill>
                  <a:schemeClr val="hlink"/>
                </a:solidFill>
                <a:latin typeface="Roboto"/>
                <a:ea typeface="Roboto"/>
                <a:cs typeface="Roboto"/>
                <a:sym typeface="Roboto"/>
                <a:hlinkClick r:id="rId5"/>
              </a:rPr>
              <a:t>MYP Central: Key &amp; Related Concepts</a:t>
            </a:r>
            <a:r>
              <a:rPr lang="en">
                <a:latin typeface="Roboto"/>
                <a:ea typeface="Roboto"/>
                <a:cs typeface="Roboto"/>
                <a:sym typeface="Roboto"/>
              </a:rPr>
              <a:t> </a:t>
            </a:r>
            <a:endParaRPr>
              <a:latin typeface="Roboto"/>
              <a:ea typeface="Roboto"/>
              <a:cs typeface="Roboto"/>
              <a:sym typeface="Roboto"/>
            </a:endParaRPr>
          </a:p>
        </p:txBody>
      </p:sp>
      <p:sp>
        <p:nvSpPr>
          <p:cNvPr id="146" name="Google Shape;146;p2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0"/>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importance of </a:t>
            </a:r>
            <a:r>
              <a:rPr i="1" lang="en"/>
              <a:t>Global Contexts</a:t>
            </a:r>
            <a:endParaRPr i="1"/>
          </a:p>
        </p:txBody>
      </p:sp>
      <p:pic>
        <p:nvPicPr>
          <p:cNvPr id="152" name="Google Shape;152;p30"/>
          <p:cNvPicPr preferRelativeResize="0"/>
          <p:nvPr/>
        </p:nvPicPr>
        <p:blipFill rotWithShape="1">
          <a:blip r:embed="rId3">
            <a:alphaModFix/>
          </a:blip>
          <a:srcRect b="0" l="0" r="0" t="8767"/>
          <a:stretch/>
        </p:blipFill>
        <p:spPr>
          <a:xfrm>
            <a:off x="714600" y="1206575"/>
            <a:ext cx="7593874" cy="3849675"/>
          </a:xfrm>
          <a:prstGeom prst="rect">
            <a:avLst/>
          </a:prstGeom>
          <a:noFill/>
          <a:ln>
            <a:noFill/>
          </a:ln>
        </p:spPr>
      </p:pic>
      <p:sp>
        <p:nvSpPr>
          <p:cNvPr id="153" name="Google Shape;153;p30"/>
          <p:cNvSpPr txBox="1"/>
          <p:nvPr/>
        </p:nvSpPr>
        <p:spPr>
          <a:xfrm>
            <a:off x="4898925" y="99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4"/>
                </a:solidFill>
                <a:latin typeface="Roboto Light"/>
                <a:ea typeface="Roboto Light"/>
                <a:cs typeface="Roboto Light"/>
                <a:sym typeface="Roboto Light"/>
              </a:rPr>
              <a:t>Global contexts—showing how learning best takes place in context. </a:t>
            </a:r>
            <a:endParaRPr>
              <a:solidFill>
                <a:schemeClr val="accent4"/>
              </a:solidFill>
              <a:latin typeface="Roboto Light"/>
              <a:ea typeface="Roboto Light"/>
              <a:cs typeface="Roboto Light"/>
              <a:sym typeface="Roboto Light"/>
            </a:endParaRPr>
          </a:p>
        </p:txBody>
      </p:sp>
      <p:sp>
        <p:nvSpPr>
          <p:cNvPr id="154" name="Google Shape;154;p30"/>
          <p:cNvSpPr txBox="1"/>
          <p:nvPr/>
        </p:nvSpPr>
        <p:spPr>
          <a:xfrm>
            <a:off x="3072000" y="730175"/>
            <a:ext cx="3000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300">
                <a:solidFill>
                  <a:schemeClr val="lt2"/>
                </a:solidFill>
                <a:latin typeface="Roboto Black"/>
                <a:ea typeface="Roboto Black"/>
                <a:cs typeface="Roboto Black"/>
                <a:sym typeface="Roboto Black"/>
              </a:rPr>
              <a:t>Why learn anything?</a:t>
            </a:r>
            <a:endParaRPr i="1" sz="2300">
              <a:solidFill>
                <a:schemeClr val="lt2"/>
              </a:solidFill>
              <a:latin typeface="Roboto Black"/>
              <a:ea typeface="Roboto Black"/>
              <a:cs typeface="Roboto Black"/>
              <a:sym typeface="Roboto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i="1" lang="en"/>
              <a:t>Inquiry based</a:t>
            </a:r>
            <a:r>
              <a:rPr lang="en"/>
              <a:t> learning</a:t>
            </a:r>
            <a:endParaRPr/>
          </a:p>
        </p:txBody>
      </p:sp>
      <p:pic>
        <p:nvPicPr>
          <p:cNvPr id="160" name="Google Shape;160;p31"/>
          <p:cNvPicPr preferRelativeResize="0"/>
          <p:nvPr/>
        </p:nvPicPr>
        <p:blipFill>
          <a:blip r:embed="rId3">
            <a:alphaModFix/>
          </a:blip>
          <a:stretch>
            <a:fillRect/>
          </a:stretch>
        </p:blipFill>
        <p:spPr>
          <a:xfrm>
            <a:off x="163450" y="829425"/>
            <a:ext cx="5180150" cy="3885126"/>
          </a:xfrm>
          <a:prstGeom prst="rect">
            <a:avLst/>
          </a:prstGeom>
          <a:noFill/>
          <a:ln>
            <a:noFill/>
          </a:ln>
        </p:spPr>
      </p:pic>
      <p:sp>
        <p:nvSpPr>
          <p:cNvPr id="161" name="Google Shape;161;p31"/>
          <p:cNvSpPr txBox="1"/>
          <p:nvPr/>
        </p:nvSpPr>
        <p:spPr>
          <a:xfrm>
            <a:off x="3916700" y="12300"/>
            <a:ext cx="475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accent4"/>
                </a:solidFill>
                <a:latin typeface="Roboto Light"/>
                <a:ea typeface="Roboto Light"/>
                <a:cs typeface="Roboto Light"/>
                <a:sym typeface="Roboto Light"/>
                <a:hlinkClick r:id="rId4">
                  <a:extLst>
                    <a:ext uri="{A12FA001-AC4F-418D-AE19-62706E023703}">
                      <ahyp:hlinkClr val="tx"/>
                    </a:ext>
                  </a:extLst>
                </a:hlinkClick>
              </a:rPr>
              <a:t>Meanings and practices of inquiry-based teaching and learning in the International Baccalaureate</a:t>
            </a:r>
            <a:r>
              <a:rPr lang="en">
                <a:solidFill>
                  <a:schemeClr val="accent4"/>
                </a:solidFill>
                <a:latin typeface="Roboto Light"/>
                <a:ea typeface="Roboto Light"/>
                <a:cs typeface="Roboto Light"/>
                <a:sym typeface="Roboto Light"/>
              </a:rPr>
              <a:t> </a:t>
            </a:r>
            <a:endParaRPr>
              <a:solidFill>
                <a:schemeClr val="accent4"/>
              </a:solidFill>
              <a:latin typeface="Roboto Light"/>
              <a:ea typeface="Roboto Light"/>
              <a:cs typeface="Roboto Light"/>
              <a:sym typeface="Roboto Light"/>
            </a:endParaRPr>
          </a:p>
        </p:txBody>
      </p:sp>
      <p:sp>
        <p:nvSpPr>
          <p:cNvPr id="162" name="Google Shape;162;p31"/>
          <p:cNvSpPr txBox="1"/>
          <p:nvPr/>
        </p:nvSpPr>
        <p:spPr>
          <a:xfrm>
            <a:off x="734375" y="4714550"/>
            <a:ext cx="40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Source: </a:t>
            </a:r>
            <a:r>
              <a:rPr lang="en" u="sng">
                <a:solidFill>
                  <a:schemeClr val="hlink"/>
                </a:solidFill>
                <a:hlinkClick r:id="rId5"/>
              </a:rPr>
              <a:t>The 5 E’s of Inquiry-Based Learning</a:t>
            </a:r>
            <a:r>
              <a:rPr lang="en"/>
              <a:t> </a:t>
            </a:r>
            <a:endParaRPr/>
          </a:p>
        </p:txBody>
      </p:sp>
      <p:sp>
        <p:nvSpPr>
          <p:cNvPr id="163" name="Google Shape;163;p31"/>
          <p:cNvSpPr txBox="1"/>
          <p:nvPr/>
        </p:nvSpPr>
        <p:spPr>
          <a:xfrm>
            <a:off x="5740825" y="829425"/>
            <a:ext cx="3000000" cy="44946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b="1" lang="en" sz="1600">
                <a:solidFill>
                  <a:schemeClr val="dk2"/>
                </a:solidFill>
                <a:latin typeface="Roboto"/>
                <a:ea typeface="Roboto"/>
                <a:cs typeface="Roboto"/>
                <a:sym typeface="Roboto"/>
              </a:rPr>
              <a:t>Goals</a:t>
            </a:r>
            <a:endParaRPr b="1" sz="1600">
              <a:solidFill>
                <a:schemeClr val="dk2"/>
              </a:solidFill>
              <a:latin typeface="Roboto"/>
              <a:ea typeface="Roboto"/>
              <a:cs typeface="Roboto"/>
              <a:sym typeface="Roboto"/>
            </a:endParaRPr>
          </a:p>
          <a:p>
            <a:pPr indent="0" lvl="0" marL="0" rtl="0" algn="just">
              <a:lnSpc>
                <a:spcPct val="150000"/>
              </a:lnSpc>
              <a:spcBef>
                <a:spcPts val="0"/>
              </a:spcBef>
              <a:spcAft>
                <a:spcPts val="0"/>
              </a:spcAft>
              <a:buNone/>
            </a:pPr>
            <a:r>
              <a:rPr lang="en" sz="1600">
                <a:solidFill>
                  <a:schemeClr val="dk2"/>
                </a:solidFill>
                <a:latin typeface="Roboto"/>
                <a:ea typeface="Roboto"/>
                <a:cs typeface="Roboto"/>
                <a:sym typeface="Roboto"/>
              </a:rPr>
              <a:t>• Engaged students, critical thinkers and problem-solvers, and lifelong learners.</a:t>
            </a:r>
            <a:endParaRPr sz="1600">
              <a:solidFill>
                <a:schemeClr val="dk2"/>
              </a:solidFill>
              <a:latin typeface="Roboto"/>
              <a:ea typeface="Roboto"/>
              <a:cs typeface="Roboto"/>
              <a:sym typeface="Roboto"/>
            </a:endParaRPr>
          </a:p>
          <a:p>
            <a:pPr indent="0" lvl="0" marL="0" rtl="0" algn="just">
              <a:lnSpc>
                <a:spcPct val="150000"/>
              </a:lnSpc>
              <a:spcBef>
                <a:spcPts val="0"/>
              </a:spcBef>
              <a:spcAft>
                <a:spcPts val="0"/>
              </a:spcAft>
              <a:buNone/>
            </a:pPr>
            <a:r>
              <a:rPr lang="en" sz="1600">
                <a:solidFill>
                  <a:schemeClr val="dk2"/>
                </a:solidFill>
                <a:latin typeface="Roboto"/>
                <a:ea typeface="Roboto"/>
                <a:cs typeface="Roboto"/>
                <a:sym typeface="Roboto"/>
              </a:rPr>
              <a:t>• Students develop the dispositions and skills to pursue meaningful questions that are not only interesting to them and others, but that also lead to a better, more</a:t>
            </a:r>
            <a:endParaRPr sz="1600">
              <a:solidFill>
                <a:schemeClr val="dk2"/>
              </a:solidFill>
              <a:latin typeface="Roboto"/>
              <a:ea typeface="Roboto"/>
              <a:cs typeface="Roboto"/>
              <a:sym typeface="Roboto"/>
            </a:endParaRPr>
          </a:p>
          <a:p>
            <a:pPr indent="0" lvl="0" marL="0" rtl="0" algn="just">
              <a:lnSpc>
                <a:spcPct val="150000"/>
              </a:lnSpc>
              <a:spcBef>
                <a:spcPts val="0"/>
              </a:spcBef>
              <a:spcAft>
                <a:spcPts val="0"/>
              </a:spcAft>
              <a:buNone/>
            </a:pPr>
            <a:r>
              <a:rPr lang="en" sz="1600">
                <a:solidFill>
                  <a:schemeClr val="dk2"/>
                </a:solidFill>
                <a:latin typeface="Roboto"/>
                <a:ea typeface="Roboto"/>
                <a:cs typeface="Roboto"/>
                <a:sym typeface="Roboto"/>
              </a:rPr>
              <a:t>peaceful world.</a:t>
            </a:r>
            <a:endParaRPr sz="1600">
              <a:solidFill>
                <a:schemeClr val="dk2"/>
              </a:solidFill>
              <a:latin typeface="Roboto"/>
              <a:ea typeface="Roboto"/>
              <a:cs typeface="Roboto"/>
              <a:sym typeface="Roboto"/>
            </a:endParaRPr>
          </a:p>
          <a:p>
            <a:pPr indent="0" lvl="0" marL="0" rtl="0" algn="just">
              <a:lnSpc>
                <a:spcPct val="150000"/>
              </a:lnSpc>
              <a:spcBef>
                <a:spcPts val="0"/>
              </a:spcBef>
              <a:spcAft>
                <a:spcPts val="0"/>
              </a:spcAft>
              <a:buNone/>
            </a:pPr>
            <a:r>
              <a:t/>
            </a:r>
            <a:endParaRPr b="1" sz="1600">
              <a:solidFill>
                <a:schemeClr val="dk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p:nvPr/>
        </p:nvSpPr>
        <p:spPr>
          <a:xfrm>
            <a:off x="125400" y="963050"/>
            <a:ext cx="5279100" cy="3933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9" name="Google Shape;169;p32"/>
          <p:cNvSpPr/>
          <p:nvPr/>
        </p:nvSpPr>
        <p:spPr>
          <a:xfrm>
            <a:off x="5506275" y="963050"/>
            <a:ext cx="3532500" cy="3933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0" name="Google Shape;170;p32"/>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i="1" lang="en"/>
              <a:t>Inquiry based</a:t>
            </a:r>
            <a:r>
              <a:rPr lang="en"/>
              <a:t> learning at ISG</a:t>
            </a:r>
            <a:endParaRPr/>
          </a:p>
        </p:txBody>
      </p:sp>
      <p:pic>
        <p:nvPicPr>
          <p:cNvPr id="171" name="Google Shape;171;p32"/>
          <p:cNvPicPr preferRelativeResize="0"/>
          <p:nvPr/>
        </p:nvPicPr>
        <p:blipFill>
          <a:blip r:embed="rId3">
            <a:alphaModFix/>
          </a:blip>
          <a:stretch>
            <a:fillRect/>
          </a:stretch>
        </p:blipFill>
        <p:spPr>
          <a:xfrm>
            <a:off x="163700" y="2772325"/>
            <a:ext cx="5057602" cy="2012293"/>
          </a:xfrm>
          <a:prstGeom prst="rect">
            <a:avLst/>
          </a:prstGeom>
          <a:noFill/>
          <a:ln>
            <a:noFill/>
          </a:ln>
        </p:spPr>
      </p:pic>
      <p:pic>
        <p:nvPicPr>
          <p:cNvPr id="172" name="Google Shape;172;p32"/>
          <p:cNvPicPr preferRelativeResize="0"/>
          <p:nvPr/>
        </p:nvPicPr>
        <p:blipFill>
          <a:blip r:embed="rId4">
            <a:alphaModFix/>
          </a:blip>
          <a:stretch>
            <a:fillRect/>
          </a:stretch>
        </p:blipFill>
        <p:spPr>
          <a:xfrm>
            <a:off x="1938500" y="1110575"/>
            <a:ext cx="3348686" cy="1848475"/>
          </a:xfrm>
          <a:prstGeom prst="rect">
            <a:avLst/>
          </a:prstGeom>
          <a:noFill/>
          <a:ln>
            <a:noFill/>
          </a:ln>
        </p:spPr>
      </p:pic>
      <p:sp>
        <p:nvSpPr>
          <p:cNvPr id="173" name="Google Shape;173;p32"/>
          <p:cNvSpPr txBox="1"/>
          <p:nvPr/>
        </p:nvSpPr>
        <p:spPr>
          <a:xfrm>
            <a:off x="159300" y="1132600"/>
            <a:ext cx="1779300" cy="14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Roboto"/>
                <a:ea typeface="Roboto"/>
                <a:cs typeface="Roboto"/>
                <a:sym typeface="Roboto"/>
              </a:rPr>
              <a:t>Exploring international relations &amp; trading through an exchanging simulation in </a:t>
            </a:r>
            <a:r>
              <a:rPr b="1" lang="en" sz="1300">
                <a:solidFill>
                  <a:schemeClr val="dk2"/>
                </a:solidFill>
                <a:latin typeface="Roboto"/>
                <a:ea typeface="Roboto"/>
                <a:cs typeface="Roboto"/>
                <a:sym typeface="Roboto"/>
              </a:rPr>
              <a:t>Individuals &amp; Societies Grade 10</a:t>
            </a:r>
            <a:endParaRPr b="1" sz="1300">
              <a:solidFill>
                <a:schemeClr val="dk2"/>
              </a:solidFill>
              <a:latin typeface="Roboto"/>
              <a:ea typeface="Roboto"/>
              <a:cs typeface="Roboto"/>
              <a:sym typeface="Roboto"/>
            </a:endParaRPr>
          </a:p>
        </p:txBody>
      </p:sp>
      <p:pic>
        <p:nvPicPr>
          <p:cNvPr id="174" name="Google Shape;174;p32"/>
          <p:cNvPicPr preferRelativeResize="0"/>
          <p:nvPr/>
        </p:nvPicPr>
        <p:blipFill>
          <a:blip r:embed="rId5">
            <a:alphaModFix/>
          </a:blip>
          <a:stretch>
            <a:fillRect/>
          </a:stretch>
        </p:blipFill>
        <p:spPr>
          <a:xfrm>
            <a:off x="5576173" y="1110576"/>
            <a:ext cx="3348676" cy="2347100"/>
          </a:xfrm>
          <a:prstGeom prst="rect">
            <a:avLst/>
          </a:prstGeom>
          <a:noFill/>
          <a:ln>
            <a:noFill/>
          </a:ln>
        </p:spPr>
      </p:pic>
      <p:sp>
        <p:nvSpPr>
          <p:cNvPr id="175" name="Google Shape;175;p32"/>
          <p:cNvSpPr txBox="1"/>
          <p:nvPr/>
        </p:nvSpPr>
        <p:spPr>
          <a:xfrm>
            <a:off x="5647375" y="3630875"/>
            <a:ext cx="3277500" cy="11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Roboto"/>
                <a:ea typeface="Roboto"/>
                <a:cs typeface="Roboto"/>
                <a:sym typeface="Roboto"/>
              </a:rPr>
              <a:t>Using inquiry into the budgets of refugees in Genova to </a:t>
            </a:r>
            <a:r>
              <a:rPr lang="en" sz="1600">
                <a:solidFill>
                  <a:schemeClr val="dk2"/>
                </a:solidFill>
                <a:latin typeface="Roboto"/>
                <a:ea typeface="Roboto"/>
                <a:cs typeface="Roboto"/>
                <a:sym typeface="Roboto"/>
              </a:rPr>
              <a:t>explore</a:t>
            </a:r>
            <a:r>
              <a:rPr lang="en" sz="1600">
                <a:solidFill>
                  <a:schemeClr val="dk2"/>
                </a:solidFill>
                <a:latin typeface="Roboto"/>
                <a:ea typeface="Roboto"/>
                <a:cs typeface="Roboto"/>
                <a:sym typeface="Roboto"/>
              </a:rPr>
              <a:t> percentage change, in </a:t>
            </a:r>
            <a:r>
              <a:rPr b="1" lang="en" sz="1600">
                <a:solidFill>
                  <a:schemeClr val="dk2"/>
                </a:solidFill>
                <a:latin typeface="Roboto"/>
                <a:ea typeface="Roboto"/>
                <a:cs typeface="Roboto"/>
                <a:sym typeface="Roboto"/>
              </a:rPr>
              <a:t>Grade 6 Mathematics</a:t>
            </a:r>
            <a:r>
              <a:rPr lang="en" sz="1600">
                <a:solidFill>
                  <a:schemeClr val="dk2"/>
                </a:solidFill>
                <a:latin typeface="Roboto"/>
                <a:ea typeface="Roboto"/>
                <a:cs typeface="Roboto"/>
                <a:sym typeface="Roboto"/>
              </a:rPr>
              <a:t>.</a:t>
            </a:r>
            <a:endParaRPr sz="1600">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txBox="1"/>
          <p:nvPr>
            <p:ph type="title"/>
          </p:nvPr>
        </p:nvSpPr>
        <p:spPr>
          <a:xfrm>
            <a:off x="107975" y="157700"/>
            <a:ext cx="3562500" cy="1336500"/>
          </a:xfrm>
          <a:prstGeom prst="rect">
            <a:avLst/>
          </a:prstGeom>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None/>
            </a:pPr>
            <a:r>
              <a:rPr lang="en"/>
              <a:t>Criteria-based assessment</a:t>
            </a:r>
            <a:endParaRPr/>
          </a:p>
        </p:txBody>
      </p:sp>
      <p:sp>
        <p:nvSpPr>
          <p:cNvPr id="181" name="Google Shape;181;p33"/>
          <p:cNvSpPr txBox="1"/>
          <p:nvPr>
            <p:ph idx="1" type="body"/>
          </p:nvPr>
        </p:nvSpPr>
        <p:spPr>
          <a:xfrm>
            <a:off x="159300" y="1821650"/>
            <a:ext cx="3358800" cy="32148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solidFill>
                  <a:schemeClr val="dk1"/>
                </a:solidFill>
              </a:rPr>
              <a:t>Students are not ranked against others in their class or year group. </a:t>
            </a:r>
            <a:endParaRPr>
              <a:solidFill>
                <a:schemeClr val="dk1"/>
              </a:solidFill>
            </a:endParaRPr>
          </a:p>
          <a:p>
            <a:pPr indent="0" lvl="0" marL="0" rtl="0" algn="l">
              <a:spcBef>
                <a:spcPts val="1200"/>
              </a:spcBef>
              <a:spcAft>
                <a:spcPts val="0"/>
              </a:spcAft>
              <a:buNone/>
            </a:pPr>
            <a:r>
              <a:rPr lang="en">
                <a:solidFill>
                  <a:schemeClr val="dk1"/>
                </a:solidFill>
              </a:rPr>
              <a:t>MYP assessment emphasizes individual achievement against set criteria in each subject area.</a:t>
            </a:r>
            <a:endParaRPr>
              <a:solidFill>
                <a:schemeClr val="dk1"/>
              </a:solidFill>
            </a:endParaRPr>
          </a:p>
          <a:p>
            <a:pPr indent="0" lvl="0" marL="0" rtl="0" algn="l">
              <a:spcBef>
                <a:spcPts val="1200"/>
              </a:spcBef>
              <a:spcAft>
                <a:spcPts val="1200"/>
              </a:spcAft>
              <a:buNone/>
            </a:pPr>
            <a:r>
              <a:rPr lang="en">
                <a:solidFill>
                  <a:schemeClr val="dk1"/>
                </a:solidFill>
              </a:rPr>
              <a:t>Students use the descriptors to guide their learning and to motivate themselves to a higher level of achievement.</a:t>
            </a:r>
            <a:endParaRPr>
              <a:solidFill>
                <a:schemeClr val="dk1"/>
              </a:solidFill>
            </a:endParaRPr>
          </a:p>
        </p:txBody>
      </p:sp>
      <p:sp>
        <p:nvSpPr>
          <p:cNvPr id="182" name="Google Shape;182;p3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3" name="Google Shape;183;p33"/>
          <p:cNvPicPr preferRelativeResize="0"/>
          <p:nvPr/>
        </p:nvPicPr>
        <p:blipFill rotWithShape="1">
          <a:blip r:embed="rId3">
            <a:alphaModFix/>
          </a:blip>
          <a:srcRect b="0" l="0" r="3241" t="0"/>
          <a:stretch/>
        </p:blipFill>
        <p:spPr>
          <a:xfrm>
            <a:off x="3779575" y="136000"/>
            <a:ext cx="5124499" cy="48714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